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313" r:id="rId5"/>
    <p:sldId id="259" r:id="rId6"/>
    <p:sldId id="262" r:id="rId7"/>
    <p:sldId id="261" r:id="rId8"/>
    <p:sldId id="263" r:id="rId9"/>
    <p:sldId id="308" r:id="rId10"/>
    <p:sldId id="267" r:id="rId11"/>
    <p:sldId id="269" r:id="rId12"/>
    <p:sldId id="268" r:id="rId13"/>
    <p:sldId id="273" r:id="rId14"/>
    <p:sldId id="266" r:id="rId15"/>
    <p:sldId id="314" r:id="rId16"/>
    <p:sldId id="275" r:id="rId17"/>
    <p:sldId id="281" r:id="rId18"/>
    <p:sldId id="276" r:id="rId19"/>
    <p:sldId id="277" r:id="rId20"/>
    <p:sldId id="279" r:id="rId21"/>
    <p:sldId id="280" r:id="rId22"/>
    <p:sldId id="282" r:id="rId23"/>
    <p:sldId id="284" r:id="rId24"/>
    <p:sldId id="285" r:id="rId25"/>
    <p:sldId id="286" r:id="rId26"/>
    <p:sldId id="312" r:id="rId27"/>
    <p:sldId id="290" r:id="rId28"/>
    <p:sldId id="291" r:id="rId29"/>
    <p:sldId id="306" r:id="rId30"/>
    <p:sldId id="292" r:id="rId31"/>
    <p:sldId id="309" r:id="rId32"/>
    <p:sldId id="293" r:id="rId33"/>
    <p:sldId id="294" r:id="rId34"/>
    <p:sldId id="288" r:id="rId35"/>
    <p:sldId id="289" r:id="rId36"/>
    <p:sldId id="297" r:id="rId37"/>
    <p:sldId id="305" r:id="rId38"/>
    <p:sldId id="307" r:id="rId39"/>
    <p:sldId id="298" r:id="rId40"/>
    <p:sldId id="301" r:id="rId41"/>
    <p:sldId id="311" r:id="rId42"/>
    <p:sldId id="300" r:id="rId43"/>
    <p:sldId id="316" r:id="rId44"/>
    <p:sldId id="315" r:id="rId45"/>
    <p:sldId id="30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80" autoAdjust="0"/>
  </p:normalViewPr>
  <p:slideViewPr>
    <p:cSldViewPr>
      <p:cViewPr>
        <p:scale>
          <a:sx n="94" d="100"/>
          <a:sy n="94" d="100"/>
        </p:scale>
        <p:origin x="-212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F8FC7-A5DF-46EC-85C2-73F3F38B919E}" type="datetimeFigureOut">
              <a:rPr lang="en-AU" smtClean="0"/>
              <a:t>6/02/2013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63707-51ED-40C7-82D1-DE88433C33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002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sbs.com.au / &lt;site&gt;</a:t>
            </a:r>
          </a:p>
          <a:p>
            <a:pPr lvl="1"/>
            <a:r>
              <a:rPr lang="en-AU" dirty="0" smtClean="0"/>
              <a:t>News</a:t>
            </a:r>
          </a:p>
          <a:p>
            <a:pPr lvl="1"/>
            <a:r>
              <a:rPr lang="en-AU" dirty="0" smtClean="0"/>
              <a:t>Sport</a:t>
            </a:r>
          </a:p>
          <a:p>
            <a:pPr lvl="1"/>
            <a:r>
              <a:rPr lang="en-AU" dirty="0" smtClean="0"/>
              <a:t>Radio</a:t>
            </a:r>
          </a:p>
          <a:p>
            <a:pPr lvl="1"/>
            <a:r>
              <a:rPr lang="en-AU" dirty="0" smtClean="0"/>
              <a:t>Food</a:t>
            </a:r>
          </a:p>
          <a:p>
            <a:pPr lvl="1"/>
            <a:r>
              <a:rPr lang="en-AU" dirty="0" smtClean="0"/>
              <a:t>Film</a:t>
            </a:r>
          </a:p>
          <a:p>
            <a:pPr lvl="1"/>
            <a:r>
              <a:rPr lang="en-AU" dirty="0" smtClean="0"/>
              <a:t>NITV</a:t>
            </a:r>
          </a:p>
          <a:p>
            <a:endParaRPr lang="en-AU" dirty="0" smtClean="0"/>
          </a:p>
          <a:p>
            <a:pPr marL="457200" lvl="1" indent="0">
              <a:buNone/>
            </a:pPr>
            <a:r>
              <a:rPr lang="en-AU" dirty="0" smtClean="0"/>
              <a:t>Shop</a:t>
            </a:r>
          </a:p>
          <a:p>
            <a:pPr marL="457200" lvl="1" indent="0">
              <a:buNone/>
            </a:pPr>
            <a:r>
              <a:rPr lang="en-AU" dirty="0" smtClean="0"/>
              <a:t>Blogs</a:t>
            </a:r>
          </a:p>
          <a:p>
            <a:pPr marL="457200" lvl="1" indent="0">
              <a:buNone/>
            </a:pPr>
            <a:r>
              <a:rPr lang="en-AU" dirty="0" smtClean="0"/>
              <a:t>Documentary</a:t>
            </a:r>
          </a:p>
          <a:p>
            <a:pPr marL="457200" lvl="1" indent="0">
              <a:buNone/>
            </a:pPr>
            <a:r>
              <a:rPr lang="en-AU" dirty="0" smtClean="0"/>
              <a:t>Program sites</a:t>
            </a:r>
          </a:p>
          <a:p>
            <a:pPr marL="457200" lvl="1" indent="0">
              <a:buNone/>
            </a:pPr>
            <a:r>
              <a:rPr lang="en-AU" dirty="0" smtClean="0"/>
              <a:t>... the list goes on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569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MongoDB</a:t>
            </a:r>
            <a:r>
              <a:rPr lang="en-AU" dirty="0" smtClean="0"/>
              <a:t> is a ‘schema-less’ database</a:t>
            </a:r>
          </a:p>
          <a:p>
            <a:r>
              <a:rPr lang="en-AU" dirty="0" smtClean="0"/>
              <a:t>Easy to use</a:t>
            </a:r>
          </a:p>
          <a:p>
            <a:r>
              <a:rPr lang="en-AU" dirty="0" smtClean="0"/>
              <a:t>Very fast</a:t>
            </a:r>
          </a:p>
          <a:p>
            <a:r>
              <a:rPr lang="en-AU" dirty="0" smtClean="0"/>
              <a:t>Replication is amazing</a:t>
            </a:r>
          </a:p>
          <a:p>
            <a:endParaRPr lang="en-US" dirty="0" smtClean="0"/>
          </a:p>
          <a:p>
            <a:r>
              <a:rPr lang="en-US" dirty="0" smtClean="0"/>
              <a:t>*CLICK*</a:t>
            </a:r>
            <a:endParaRPr lang="en-AU" dirty="0" smtClean="0"/>
          </a:p>
          <a:p>
            <a:r>
              <a:rPr lang="en-AU" dirty="0" smtClean="0"/>
              <a:t>We have many content types</a:t>
            </a:r>
          </a:p>
          <a:p>
            <a:r>
              <a:rPr lang="en-AU" dirty="0" smtClean="0"/>
              <a:t>And many fields on some content types</a:t>
            </a:r>
          </a:p>
          <a:p>
            <a:r>
              <a:rPr lang="en-AU" dirty="0" smtClean="0"/>
              <a:t>Fields are often absent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5759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Schema.org</a:t>
            </a:r>
            <a:r>
              <a:rPr lang="en-AU" baseline="0" dirty="0" smtClean="0"/>
              <a:t> has many shortfalls. Often fields are not actually how you’d store them in a database. Very useful for a guide though, and assists strongly with rich snippets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37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Just</a:t>
            </a:r>
            <a:r>
              <a:rPr lang="en-AU" baseline="0" dirty="0" smtClean="0"/>
              <a:t> a few to start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37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Explain the fields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146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 smtClean="0"/>
              <a:t>Can use a ?limit=200 parameter</a:t>
            </a:r>
          </a:p>
          <a:p>
            <a:r>
              <a:rPr lang="en-AU" sz="1200" dirty="0" smtClean="0"/>
              <a:t>No pagination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146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Explain the fields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146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Explain the fields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146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 err="1" smtClean="0"/>
              <a:t>Eg</a:t>
            </a:r>
            <a:r>
              <a:rPr lang="en-AU" sz="1200" dirty="0" smtClean="0"/>
              <a:t>.  Site A creates term ‘</a:t>
            </a:r>
            <a:r>
              <a:rPr lang="en-AU" sz="1200" b="1" i="1" dirty="0" smtClean="0"/>
              <a:t>Chicken</a:t>
            </a:r>
            <a:r>
              <a:rPr lang="en-AU" sz="1200" dirty="0" smtClean="0"/>
              <a:t>’ in vocab ‘</a:t>
            </a:r>
            <a:r>
              <a:rPr lang="en-AU" sz="1200" b="1" i="1" dirty="0" smtClean="0"/>
              <a:t>Ingredients</a:t>
            </a:r>
            <a:r>
              <a:rPr lang="en-AU" sz="1200" dirty="0" smtClean="0"/>
              <a:t>’</a:t>
            </a:r>
          </a:p>
          <a:p>
            <a:r>
              <a:rPr lang="en-AU" sz="1200" dirty="0" smtClean="0"/>
              <a:t>Site B sees an event for </a:t>
            </a:r>
            <a:r>
              <a:rPr lang="en-AU" sz="1200" dirty="0" err="1" smtClean="0"/>
              <a:t>sourceType</a:t>
            </a:r>
            <a:r>
              <a:rPr lang="en-AU" sz="1200" dirty="0" smtClean="0"/>
              <a:t> ‘</a:t>
            </a:r>
            <a:r>
              <a:rPr lang="en-AU" sz="1200" b="1" i="1" dirty="0" smtClean="0"/>
              <a:t>Terms</a:t>
            </a:r>
            <a:r>
              <a:rPr lang="en-AU" sz="1200" dirty="0" smtClean="0"/>
              <a:t>’, action ‘</a:t>
            </a:r>
            <a:r>
              <a:rPr lang="en-AU" sz="1200" b="1" i="1" dirty="0" smtClean="0"/>
              <a:t>create</a:t>
            </a:r>
            <a:r>
              <a:rPr lang="en-AU" sz="1200" dirty="0" smtClean="0"/>
              <a:t>’</a:t>
            </a:r>
          </a:p>
          <a:p>
            <a:r>
              <a:rPr lang="en-AU" sz="1200" dirty="0" smtClean="0"/>
              <a:t>Site B does a create locally, or a forced update if exists</a:t>
            </a:r>
          </a:p>
          <a:p>
            <a:r>
              <a:rPr lang="en-US" sz="1200" dirty="0" smtClean="0"/>
              <a:t>Terms are unique by their name</a:t>
            </a:r>
            <a:endParaRPr lang="en-AU" sz="1200" dirty="0" smtClean="0"/>
          </a:p>
          <a:p>
            <a:r>
              <a:rPr lang="en-AU" sz="1200" dirty="0" smtClean="0"/>
              <a:t>Some semi-complex rules around Synchronising here, but basically first in best dressed</a:t>
            </a:r>
          </a:p>
          <a:p>
            <a:r>
              <a:rPr lang="en-AU" sz="1200" dirty="0" smtClean="0"/>
              <a:t>UUID in CR is the true UUID – will explain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146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Solarium – best library I’ve used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146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Pretty stock standard</a:t>
            </a:r>
            <a:r>
              <a:rPr lang="en-AU" baseline="0" dirty="0" smtClean="0"/>
              <a:t> multi-site setup so far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6418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 on</a:t>
            </a:r>
            <a:r>
              <a:rPr lang="en-US" baseline="0" dirty="0" smtClean="0"/>
              <a:t> our old platform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8638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 smtClean="0"/>
              <a:t>‘CR’ Field sits on all shared Drupal Content Types</a:t>
            </a:r>
          </a:p>
          <a:p>
            <a:r>
              <a:rPr lang="en-AU" sz="1200" dirty="0" smtClean="0"/>
              <a:t>UI to map CR fields =&gt; Drupal Fields</a:t>
            </a:r>
          </a:p>
          <a:p>
            <a:r>
              <a:rPr lang="en-AU" sz="1200" dirty="0" smtClean="0"/>
              <a:t>All settings are inherently Features Exportable</a:t>
            </a:r>
          </a:p>
          <a:p>
            <a:r>
              <a:rPr lang="en-AU" sz="1200" dirty="0" smtClean="0"/>
              <a:t>Choose an API </a:t>
            </a:r>
            <a:r>
              <a:rPr lang="en-AU" sz="1200" dirty="0" err="1" smtClean="0"/>
              <a:t>FieldHandler</a:t>
            </a:r>
            <a:r>
              <a:rPr lang="en-AU" sz="1200" dirty="0" smtClean="0"/>
              <a:t> to marry CR structure to Drupal</a:t>
            </a:r>
          </a:p>
          <a:p>
            <a:r>
              <a:rPr lang="en-AU" sz="1200" dirty="0" smtClean="0"/>
              <a:t>90% of fields use a generic </a:t>
            </a:r>
            <a:r>
              <a:rPr lang="en-AU" sz="1200" dirty="0" err="1" smtClean="0"/>
              <a:t>FieldHandler</a:t>
            </a:r>
            <a:endParaRPr lang="en-AU" sz="1200" dirty="0" smtClean="0"/>
          </a:p>
          <a:p>
            <a:r>
              <a:rPr lang="en-AU" sz="1200" dirty="0" smtClean="0"/>
              <a:t>Works on Nodes, Vocabs, any Entity</a:t>
            </a:r>
          </a:p>
          <a:p>
            <a:r>
              <a:rPr lang="en-AU" sz="1200" dirty="0" smtClean="0"/>
              <a:t>Stores the CR UUID on this field</a:t>
            </a:r>
            <a:endParaRPr lang="en-AU" sz="1100" dirty="0" smtClean="0"/>
          </a:p>
          <a:p>
            <a:r>
              <a:rPr lang="en-AU" sz="1200" dirty="0" smtClean="0"/>
              <a:t>Owns ‘Sync’ status and ‘Plugins’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9511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 smtClean="0"/>
              <a:t>‘CR’ Field sits on all shared Drupal Content Types</a:t>
            </a:r>
          </a:p>
          <a:p>
            <a:r>
              <a:rPr lang="en-AU" sz="1200" dirty="0" smtClean="0"/>
              <a:t>UI to map CR fields =&gt; Drupal Fields</a:t>
            </a:r>
          </a:p>
          <a:p>
            <a:r>
              <a:rPr lang="en-AU" sz="1200" dirty="0" smtClean="0"/>
              <a:t>All settings are inherently Features Exportable</a:t>
            </a:r>
          </a:p>
          <a:p>
            <a:r>
              <a:rPr lang="en-AU" sz="1200" dirty="0" smtClean="0"/>
              <a:t>Choose an API </a:t>
            </a:r>
            <a:r>
              <a:rPr lang="en-AU" sz="1200" dirty="0" err="1" smtClean="0"/>
              <a:t>FieldHandler</a:t>
            </a:r>
            <a:r>
              <a:rPr lang="en-AU" sz="1200" dirty="0" smtClean="0"/>
              <a:t> to marry CR structure to Drupal</a:t>
            </a:r>
          </a:p>
          <a:p>
            <a:r>
              <a:rPr lang="en-AU" sz="1200" dirty="0" smtClean="0"/>
              <a:t>90% of fields use a generic </a:t>
            </a:r>
            <a:r>
              <a:rPr lang="en-AU" sz="1200" dirty="0" err="1" smtClean="0"/>
              <a:t>FieldHandler</a:t>
            </a:r>
            <a:endParaRPr lang="en-AU" sz="1200" dirty="0" smtClean="0"/>
          </a:p>
          <a:p>
            <a:r>
              <a:rPr lang="en-AU" sz="1200" dirty="0" smtClean="0"/>
              <a:t>Works on Nodes, Vocabs, any Entity</a:t>
            </a:r>
          </a:p>
          <a:p>
            <a:r>
              <a:rPr lang="en-AU" sz="1200" dirty="0" smtClean="0"/>
              <a:t>Stores the CR UUID on this field</a:t>
            </a:r>
            <a:endParaRPr lang="en-AU" sz="1100" dirty="0" smtClean="0"/>
          </a:p>
          <a:p>
            <a:r>
              <a:rPr lang="en-AU" sz="1200" dirty="0" smtClean="0"/>
              <a:t>Owns ‘Sync’ status and ‘Plugins’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6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Easy to maintain and extend sites</a:t>
            </a:r>
          </a:p>
          <a:p>
            <a:r>
              <a:rPr lang="en-AU" dirty="0" smtClean="0"/>
              <a:t>Better user &amp; editor experience</a:t>
            </a:r>
          </a:p>
          <a:p>
            <a:r>
              <a:rPr lang="en-AU" dirty="0" smtClean="0"/>
              <a:t>Re-purpose content across the network</a:t>
            </a:r>
          </a:p>
          <a:p>
            <a:r>
              <a:rPr lang="en-AU" dirty="0" smtClean="0"/>
              <a:t>Rich meta to find content</a:t>
            </a:r>
          </a:p>
          <a:p>
            <a:r>
              <a:rPr lang="en-AU" dirty="0" smtClean="0"/>
              <a:t>New ways to explore content</a:t>
            </a:r>
          </a:p>
          <a:p>
            <a:r>
              <a:rPr lang="en-AU" dirty="0" smtClean="0"/>
              <a:t>Multi-device compatible</a:t>
            </a:r>
          </a:p>
          <a:p>
            <a:r>
              <a:rPr lang="en-AU" dirty="0" smtClean="0"/>
              <a:t>Use more open source standards &amp; apps</a:t>
            </a:r>
          </a:p>
          <a:p>
            <a:r>
              <a:rPr lang="en-AU" dirty="0" smtClean="0"/>
              <a:t>Most of all – Modular and De-coupled</a:t>
            </a:r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112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Many products evaluated – Drupal chosen</a:t>
            </a:r>
          </a:p>
          <a:p>
            <a:r>
              <a:rPr lang="en-AU" dirty="0" smtClean="0"/>
              <a:t>One Drupal site? </a:t>
            </a:r>
            <a:r>
              <a:rPr lang="en-AU" b="1" dirty="0" smtClean="0"/>
              <a:t>No</a:t>
            </a:r>
          </a:p>
          <a:p>
            <a:pPr lvl="1"/>
            <a:r>
              <a:rPr lang="en-AU" i="1" dirty="0" smtClean="0"/>
              <a:t>Too big of a site &amp; high risk</a:t>
            </a:r>
          </a:p>
          <a:p>
            <a:pPr lvl="1"/>
            <a:r>
              <a:rPr lang="en-AU" i="1" dirty="0" smtClean="0"/>
              <a:t>Not de-coupled</a:t>
            </a:r>
          </a:p>
          <a:p>
            <a:r>
              <a:rPr lang="en-AU" dirty="0" smtClean="0"/>
              <a:t>Drupal multi-site? </a:t>
            </a:r>
            <a:r>
              <a:rPr lang="en-AU" b="1" dirty="0" smtClean="0"/>
              <a:t>Yes</a:t>
            </a:r>
          </a:p>
          <a:p>
            <a:pPr lvl="1"/>
            <a:r>
              <a:rPr lang="en-AU" i="1" dirty="0" smtClean="0"/>
              <a:t>Shared code? Install profile?</a:t>
            </a:r>
          </a:p>
          <a:p>
            <a:r>
              <a:rPr lang="en-AU" dirty="0" smtClean="0"/>
              <a:t>Evaluated existing multi-site methods</a:t>
            </a:r>
          </a:p>
          <a:p>
            <a:pPr lvl="1"/>
            <a:r>
              <a:rPr lang="en-AU" i="1" dirty="0" smtClean="0"/>
              <a:t>Nothing matched what we needed</a:t>
            </a:r>
          </a:p>
          <a:p>
            <a:pPr lvl="1"/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48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We discovered we need two parts, not just one:</a:t>
            </a:r>
          </a:p>
          <a:p>
            <a:endParaRPr lang="en-AU" dirty="0" smtClean="0"/>
          </a:p>
          <a:p>
            <a:r>
              <a:rPr lang="en-AU" dirty="0" smtClean="0"/>
              <a:t>A website ‘base platform’</a:t>
            </a:r>
          </a:p>
          <a:p>
            <a:r>
              <a:rPr lang="en-AU" dirty="0" smtClean="0"/>
              <a:t>	</a:t>
            </a:r>
            <a:r>
              <a:rPr lang="en-AU" b="1" dirty="0" smtClean="0"/>
              <a:t>Drupal</a:t>
            </a:r>
          </a:p>
          <a:p>
            <a:r>
              <a:rPr lang="en-AU" dirty="0" smtClean="0"/>
              <a:t>A common Content Repository (CR)</a:t>
            </a:r>
          </a:p>
          <a:p>
            <a:r>
              <a:rPr lang="en-AU" b="1" dirty="0" smtClean="0"/>
              <a:t>	? ? ?</a:t>
            </a:r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3382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to choose from – what differentiates them?</a:t>
            </a:r>
          </a:p>
          <a:p>
            <a:r>
              <a:rPr lang="en-US" dirty="0" smtClean="0"/>
              <a:t>How</a:t>
            </a:r>
            <a:r>
              <a:rPr lang="en-US" baseline="0" dirty="0" smtClean="0"/>
              <a:t> can we tell them apart? List of questions… (NEXT)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3277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Questions to help decide:</a:t>
            </a:r>
          </a:p>
          <a:p>
            <a:pPr lvl="1"/>
            <a:r>
              <a:rPr lang="en-AU" dirty="0" smtClean="0"/>
              <a:t>What does the content look like?</a:t>
            </a:r>
          </a:p>
          <a:p>
            <a:pPr lvl="1"/>
            <a:r>
              <a:rPr lang="en-AU" dirty="0" smtClean="0"/>
              <a:t>How is it stored behind the scenes?</a:t>
            </a:r>
          </a:p>
          <a:p>
            <a:pPr lvl="1"/>
            <a:r>
              <a:rPr lang="en-AU" dirty="0" smtClean="0"/>
              <a:t>What supporting DBs, Web, Tomcat, etc.?</a:t>
            </a:r>
          </a:p>
          <a:p>
            <a:pPr lvl="1"/>
            <a:r>
              <a:rPr lang="en-AU" dirty="0" smtClean="0"/>
              <a:t>What Content types?</a:t>
            </a:r>
          </a:p>
          <a:p>
            <a:pPr lvl="1"/>
            <a:r>
              <a:rPr lang="en-AU" dirty="0" smtClean="0"/>
              <a:t>What Vocabularies?</a:t>
            </a:r>
          </a:p>
          <a:p>
            <a:pPr lvl="1"/>
            <a:r>
              <a:rPr lang="en-AU" dirty="0" smtClean="0"/>
              <a:t>Any Image storage?</a:t>
            </a:r>
          </a:p>
          <a:p>
            <a:pPr lvl="1"/>
            <a:r>
              <a:rPr lang="en-AU" dirty="0" smtClean="0"/>
              <a:t>Any File storage?</a:t>
            </a:r>
          </a:p>
          <a:p>
            <a:pPr lvl="1"/>
            <a:r>
              <a:rPr lang="en-AU" dirty="0" smtClean="0"/>
              <a:t>How do I search this huge repository?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659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What we used:</a:t>
            </a:r>
          </a:p>
          <a:p>
            <a:pPr lvl="1"/>
            <a:r>
              <a:rPr lang="en-AU" dirty="0" smtClean="0"/>
              <a:t>Symfony2</a:t>
            </a:r>
          </a:p>
          <a:p>
            <a:pPr lvl="1"/>
            <a:r>
              <a:rPr lang="en-AU" dirty="0" err="1" smtClean="0"/>
              <a:t>MongoDB</a:t>
            </a:r>
            <a:endParaRPr lang="en-AU" dirty="0" smtClean="0"/>
          </a:p>
          <a:p>
            <a:pPr lvl="1"/>
            <a:r>
              <a:rPr lang="en-AU" dirty="0" err="1" smtClean="0"/>
              <a:t>DoctrineODM</a:t>
            </a:r>
            <a:r>
              <a:rPr lang="en-AU" dirty="0" smtClean="0"/>
              <a:t> for </a:t>
            </a:r>
            <a:r>
              <a:rPr lang="en-AU" dirty="0" err="1" smtClean="0"/>
              <a:t>MongoDB</a:t>
            </a:r>
            <a:endParaRPr lang="en-AU" dirty="0" smtClean="0"/>
          </a:p>
          <a:p>
            <a:pPr lvl="1"/>
            <a:r>
              <a:rPr lang="en-AU" dirty="0" smtClean="0"/>
              <a:t>Apache </a:t>
            </a:r>
            <a:r>
              <a:rPr lang="en-AU" dirty="0" err="1" smtClean="0"/>
              <a:t>Solr</a:t>
            </a:r>
            <a:r>
              <a:rPr lang="en-AU" dirty="0" smtClean="0"/>
              <a:t> 3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1047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Standard Doctrine used is ORM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3707-51ED-40C7-82D1-DE88433C33CF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990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996 SBS Powerpoint 190.5x254_d1_Footer_ Text slide_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99176"/>
            <a:ext cx="9144000" cy="1258824"/>
          </a:xfrm>
          <a:prstGeom prst="rect">
            <a:avLst/>
          </a:prstGeom>
        </p:spPr>
      </p:pic>
      <p:pic>
        <p:nvPicPr>
          <p:cNvPr id="6" name="Picture 5" descr="996 SBS Powerpoint 190.5x254_d1_Header Title slide_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700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800" y="3305672"/>
            <a:ext cx="7696200" cy="7694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AU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058" y="4248509"/>
            <a:ext cx="7722300" cy="430887"/>
          </a:xfrm>
        </p:spPr>
        <p:txBody>
          <a:bodyPr lIns="0"/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pic>
        <p:nvPicPr>
          <p:cNvPr id="1026" name="Picture 2" descr="http://drupal.org/files/druplicon.large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00" y="609601"/>
            <a:ext cx="1961130" cy="224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8E0F88-2FDB-4643-971D-E9E9DE7225E8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5" name="Picture 2" descr="http://drupal.org/files/druplicon.large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33" y="5788039"/>
            <a:ext cx="641400" cy="7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800" y="1477963"/>
            <a:ext cx="3638550" cy="315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2869" y="1477963"/>
            <a:ext cx="3640181" cy="315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8E0F88-2FDB-4643-971D-E9E9DE7225E8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6" name="Picture 2" descr="http://drupal.org/files/druplicon.large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33" y="5788039"/>
            <a:ext cx="641400" cy="7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8E0F88-2FDB-4643-971D-E9E9DE7225E8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4" name="Picture 2" descr="http://drupal.org/files/druplicon.large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33" y="5788039"/>
            <a:ext cx="641400" cy="7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8E0F88-2FDB-4643-971D-E9E9DE7225E8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3" name="Picture 2" descr="http://drupal.org/files/druplicon.large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33" y="5788039"/>
            <a:ext cx="641400" cy="7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96 SBS Powerpoint 190.5x254_d1_Footer_ Text slide_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599176"/>
            <a:ext cx="9144000" cy="1258824"/>
          </a:xfrm>
          <a:prstGeom prst="rect">
            <a:avLst/>
          </a:prstGeom>
        </p:spPr>
      </p:pic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8800" y="238125"/>
            <a:ext cx="735162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00" y="1477963"/>
            <a:ext cx="7334250" cy="31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  <p:sp>
        <p:nvSpPr>
          <p:cNvPr id="7680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4725" y="6451600"/>
            <a:ext cx="38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/>
            </a:lvl1pPr>
          </a:lstStyle>
          <a:p>
            <a:fld id="{5A8E0F88-2FDB-4643-971D-E9E9DE7225E8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7" name="Picture 2" descr="http://drupal.org/files/druplicon.large_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33" y="5788039"/>
            <a:ext cx="641400" cy="7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AC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AC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AC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AC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AC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AC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AC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AC0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6000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449263" algn="l" rtl="0" eaLnBrk="1" fontAlgn="base" hangingPunct="1">
        <a:spcBef>
          <a:spcPct val="0"/>
        </a:spcBef>
        <a:spcAft>
          <a:spcPct val="60000"/>
        </a:spcAft>
        <a:defRPr sz="2800">
          <a:solidFill>
            <a:schemeClr val="tx1"/>
          </a:solidFill>
          <a:latin typeface="+mn-lt"/>
        </a:defRPr>
      </a:lvl2pPr>
      <a:lvl3pPr marL="898525" algn="l" rtl="0" eaLnBrk="1" fontAlgn="base" hangingPunct="1">
        <a:spcBef>
          <a:spcPct val="0"/>
        </a:spcBef>
        <a:spcAft>
          <a:spcPct val="60000"/>
        </a:spcAft>
        <a:defRPr sz="2800">
          <a:solidFill>
            <a:schemeClr val="tx1"/>
          </a:solidFill>
          <a:latin typeface="+mn-lt"/>
        </a:defRPr>
      </a:lvl3pPr>
      <a:lvl4pPr marL="1346200" algn="l" rtl="0" eaLnBrk="1" fontAlgn="base" hangingPunct="1">
        <a:spcBef>
          <a:spcPct val="0"/>
        </a:spcBef>
        <a:spcAft>
          <a:spcPct val="60000"/>
        </a:spcAft>
        <a:defRPr sz="2800">
          <a:solidFill>
            <a:schemeClr val="tx1"/>
          </a:solidFill>
          <a:latin typeface="+mn-lt"/>
        </a:defRPr>
      </a:lvl4pPr>
      <a:lvl5pPr marL="1795463" algn="l" rtl="0" eaLnBrk="1" fontAlgn="base" hangingPunct="1">
        <a:spcBef>
          <a:spcPct val="0"/>
        </a:spcBef>
        <a:spcAft>
          <a:spcPct val="60000"/>
        </a:spcAft>
        <a:defRPr sz="2800">
          <a:solidFill>
            <a:schemeClr val="tx1"/>
          </a:solidFill>
          <a:latin typeface="+mn-lt"/>
        </a:defRPr>
      </a:lvl5pPr>
      <a:lvl6pPr marL="2252663" algn="l" rtl="0" eaLnBrk="1" fontAlgn="base" hangingPunct="1">
        <a:spcBef>
          <a:spcPct val="0"/>
        </a:spcBef>
        <a:spcAft>
          <a:spcPct val="60000"/>
        </a:spcAft>
        <a:defRPr sz="2800">
          <a:solidFill>
            <a:srgbClr val="887E6E"/>
          </a:solidFill>
          <a:latin typeface="+mn-lt"/>
        </a:defRPr>
      </a:lvl6pPr>
      <a:lvl7pPr marL="2709863" algn="l" rtl="0" eaLnBrk="1" fontAlgn="base" hangingPunct="1">
        <a:spcBef>
          <a:spcPct val="0"/>
        </a:spcBef>
        <a:spcAft>
          <a:spcPct val="60000"/>
        </a:spcAft>
        <a:defRPr sz="2800">
          <a:solidFill>
            <a:srgbClr val="887E6E"/>
          </a:solidFill>
          <a:latin typeface="+mn-lt"/>
        </a:defRPr>
      </a:lvl7pPr>
      <a:lvl8pPr marL="3167063" algn="l" rtl="0" eaLnBrk="1" fontAlgn="base" hangingPunct="1">
        <a:spcBef>
          <a:spcPct val="0"/>
        </a:spcBef>
        <a:spcAft>
          <a:spcPct val="60000"/>
        </a:spcAft>
        <a:defRPr sz="2800">
          <a:solidFill>
            <a:srgbClr val="887E6E"/>
          </a:solidFill>
          <a:latin typeface="+mn-lt"/>
        </a:defRPr>
      </a:lvl8pPr>
      <a:lvl9pPr marL="3624263" algn="l" rtl="0" eaLnBrk="1" fontAlgn="base" hangingPunct="1">
        <a:spcBef>
          <a:spcPct val="0"/>
        </a:spcBef>
        <a:spcAft>
          <a:spcPct val="60000"/>
        </a:spcAft>
        <a:defRPr sz="2800">
          <a:solidFill>
            <a:srgbClr val="887E6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tarrant.marshall@sbs.com.a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800" y="3367227"/>
            <a:ext cx="7696200" cy="707886"/>
          </a:xfrm>
        </p:spPr>
        <p:txBody>
          <a:bodyPr/>
          <a:lstStyle/>
          <a:p>
            <a:r>
              <a:rPr lang="en-AU" sz="4000" dirty="0" smtClean="0"/>
              <a:t>Sharing Content Between Sites</a:t>
            </a:r>
            <a:endParaRPr lang="en-A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058" y="4248509"/>
            <a:ext cx="7722300" cy="1723549"/>
          </a:xfrm>
        </p:spPr>
        <p:txBody>
          <a:bodyPr/>
          <a:lstStyle/>
          <a:p>
            <a:r>
              <a:rPr lang="en-AU" dirty="0" smtClean="0"/>
              <a:t>Tarrant Marshall – Special Broadcasting Service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aeriadesign</a:t>
            </a:r>
            <a:endParaRPr lang="en-US" dirty="0"/>
          </a:p>
          <a:p>
            <a:endParaRPr lang="en-AU" dirty="0" smtClean="0"/>
          </a:p>
          <a:p>
            <a:r>
              <a:rPr lang="en-AU" dirty="0" smtClean="0"/>
              <a:t>February 7, 2013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97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Exploring Standards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So many of them. Really. Too many.</a:t>
            </a:r>
          </a:p>
          <a:p>
            <a:r>
              <a:rPr lang="en-AU" dirty="0" smtClean="0"/>
              <a:t>Many solutions to Content Repositories</a:t>
            </a:r>
          </a:p>
          <a:p>
            <a:pPr lvl="1"/>
            <a:r>
              <a:rPr lang="en-AU" dirty="0" smtClean="0"/>
              <a:t>JCR</a:t>
            </a:r>
          </a:p>
          <a:p>
            <a:pPr lvl="1"/>
            <a:r>
              <a:rPr lang="en-AU" dirty="0" smtClean="0"/>
              <a:t>PHPCR</a:t>
            </a:r>
          </a:p>
          <a:p>
            <a:pPr lvl="1"/>
            <a:r>
              <a:rPr lang="en-AU" dirty="0" smtClean="0"/>
              <a:t>Alfresco</a:t>
            </a:r>
          </a:p>
          <a:p>
            <a:pPr lvl="1"/>
            <a:r>
              <a:rPr lang="en-AU" dirty="0" err="1" smtClean="0"/>
              <a:t>Midgard</a:t>
            </a:r>
            <a:endParaRPr lang="en-AU" dirty="0" smtClean="0"/>
          </a:p>
          <a:p>
            <a:pPr lvl="1"/>
            <a:r>
              <a:rPr lang="en-AU" dirty="0" smtClean="0"/>
              <a:t>Drupal?</a:t>
            </a:r>
          </a:p>
          <a:p>
            <a:pPr lvl="1"/>
            <a:r>
              <a:rPr lang="en-AU" dirty="0" smtClean="0"/>
              <a:t>Or expensive proprietary products</a:t>
            </a:r>
          </a:p>
          <a:p>
            <a:pPr marL="457200" lvl="1" indent="0">
              <a:buNone/>
            </a:pPr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9032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Exploring the Content Repository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Questions to help decide:</a:t>
            </a:r>
          </a:p>
          <a:p>
            <a:pPr lvl="1"/>
            <a:r>
              <a:rPr lang="en-AU" dirty="0" smtClean="0"/>
              <a:t>What does the content look like?</a:t>
            </a:r>
          </a:p>
          <a:p>
            <a:pPr lvl="1"/>
            <a:r>
              <a:rPr lang="en-AU" dirty="0" smtClean="0"/>
              <a:t>How is it stored behind the scenes?</a:t>
            </a:r>
          </a:p>
          <a:p>
            <a:pPr lvl="1"/>
            <a:r>
              <a:rPr lang="en-AU" dirty="0" smtClean="0"/>
              <a:t>What supporting DBs, Web, Tomcat, etc.?</a:t>
            </a:r>
          </a:p>
          <a:p>
            <a:pPr lvl="1"/>
            <a:r>
              <a:rPr lang="en-AU" dirty="0" smtClean="0"/>
              <a:t>What Content types?</a:t>
            </a:r>
          </a:p>
          <a:p>
            <a:pPr lvl="1"/>
            <a:r>
              <a:rPr lang="en-AU" dirty="0" smtClean="0"/>
              <a:t>What Vocabularies?</a:t>
            </a:r>
          </a:p>
          <a:p>
            <a:pPr lvl="1"/>
            <a:r>
              <a:rPr lang="en-AU" dirty="0" smtClean="0"/>
              <a:t>Any Image storage?</a:t>
            </a:r>
          </a:p>
          <a:p>
            <a:pPr lvl="1"/>
            <a:r>
              <a:rPr lang="en-AU" dirty="0" smtClean="0"/>
              <a:t>Any File storage?</a:t>
            </a:r>
          </a:p>
          <a:p>
            <a:pPr lvl="1"/>
            <a:r>
              <a:rPr lang="en-AU" dirty="0" smtClean="0"/>
              <a:t>How do I search this huge repository?</a:t>
            </a:r>
          </a:p>
        </p:txBody>
      </p:sp>
    </p:spTree>
    <p:extLst>
      <p:ext uri="{BB962C8B-B14F-4D97-AF65-F5344CB8AC3E}">
        <p14:creationId xmlns:p14="http://schemas.microsoft.com/office/powerpoint/2010/main" val="423545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Exploring Standards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What about the communication layer?</a:t>
            </a:r>
          </a:p>
          <a:p>
            <a:pPr lvl="1"/>
            <a:r>
              <a:rPr lang="en-AU" dirty="0" smtClean="0"/>
              <a:t>SOAP / XML</a:t>
            </a:r>
          </a:p>
          <a:p>
            <a:pPr lvl="1"/>
            <a:r>
              <a:rPr lang="en-AU" dirty="0" smtClean="0"/>
              <a:t>JSON</a:t>
            </a:r>
          </a:p>
          <a:p>
            <a:pPr lvl="1"/>
            <a:r>
              <a:rPr lang="en-AU" dirty="0" smtClean="0"/>
              <a:t>PHP Modules (</a:t>
            </a:r>
            <a:r>
              <a:rPr lang="en-AU" dirty="0" err="1" smtClean="0"/>
              <a:t>Midgard</a:t>
            </a:r>
            <a:r>
              <a:rPr lang="en-AU" dirty="0" smtClean="0"/>
              <a:t>)</a:t>
            </a:r>
          </a:p>
          <a:p>
            <a:pPr lvl="1"/>
            <a:endParaRPr lang="en-AU" dirty="0"/>
          </a:p>
          <a:p>
            <a:r>
              <a:rPr lang="en-AU" dirty="0" smtClean="0"/>
              <a:t>How does one integrate these into Drupal?</a:t>
            </a:r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3910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Content Repository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Custom – and here’s why:</a:t>
            </a:r>
          </a:p>
          <a:p>
            <a:pPr lvl="1"/>
            <a:r>
              <a:rPr lang="en-AU" dirty="0" smtClean="0"/>
              <a:t>Not a Java house, </a:t>
            </a:r>
            <a:r>
              <a:rPr lang="en-AU" strike="sngStrike" dirty="0" smtClean="0"/>
              <a:t>JCR</a:t>
            </a:r>
          </a:p>
          <a:p>
            <a:pPr lvl="1"/>
            <a:r>
              <a:rPr lang="en-AU" dirty="0" smtClean="0"/>
              <a:t>PHPCR is too heavy</a:t>
            </a:r>
          </a:p>
          <a:p>
            <a:pPr lvl="1"/>
            <a:r>
              <a:rPr lang="en-AU" dirty="0" smtClean="0"/>
              <a:t>Alfresco is not for a real website</a:t>
            </a:r>
          </a:p>
          <a:p>
            <a:pPr lvl="1"/>
            <a:r>
              <a:rPr lang="en-AU" dirty="0" smtClean="0"/>
              <a:t>Midgard2 was close in theory</a:t>
            </a:r>
          </a:p>
          <a:p>
            <a:pPr lvl="1"/>
            <a:r>
              <a:rPr lang="en-AU" dirty="0" smtClean="0"/>
              <a:t>Drupal (</a:t>
            </a:r>
            <a:r>
              <a:rPr lang="en-AU" dirty="0" err="1" smtClean="0"/>
              <a:t>OpenPublish</a:t>
            </a:r>
            <a:r>
              <a:rPr lang="en-AU" dirty="0" smtClean="0"/>
              <a:t>) was too simple &amp; frontend</a:t>
            </a:r>
          </a:p>
        </p:txBody>
      </p:sp>
    </p:spTree>
    <p:extLst>
      <p:ext uri="{BB962C8B-B14F-4D97-AF65-F5344CB8AC3E}">
        <p14:creationId xmlns:p14="http://schemas.microsoft.com/office/powerpoint/2010/main" val="180292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Here’s how we did 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89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1619250" y="333375"/>
          <a:ext cx="5256213" cy="562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Visio" r:id="rId4" imgW="5974800" imgH="6377130" progId="Visio.Drawing.11">
                  <p:embed/>
                </p:oleObj>
              </mc:Choice>
              <mc:Fallback>
                <p:oleObj name="Visio" r:id="rId4" imgW="5974800" imgH="63771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33375"/>
                        <a:ext cx="5256213" cy="56261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2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Content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600200"/>
            <a:ext cx="8147248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Well supported</a:t>
            </a:r>
          </a:p>
          <a:p>
            <a:r>
              <a:rPr lang="en-AU" dirty="0" smtClean="0"/>
              <a:t>Great coding standards</a:t>
            </a:r>
          </a:p>
          <a:p>
            <a:r>
              <a:rPr lang="en-AU" dirty="0" smtClean="0"/>
              <a:t>Fast and extensible</a:t>
            </a:r>
          </a:p>
          <a:p>
            <a:r>
              <a:rPr lang="en-AU" dirty="0" smtClean="0"/>
              <a:t>Doctrine</a:t>
            </a:r>
          </a:p>
          <a:p>
            <a:r>
              <a:rPr lang="en-AU" dirty="0" smtClean="0"/>
              <a:t>Existing Symfony2 skill in-house</a:t>
            </a:r>
          </a:p>
          <a:p>
            <a:r>
              <a:rPr lang="en-AU" dirty="0" smtClean="0"/>
              <a:t>Cross-skills entire team ahead of Drupal 8</a:t>
            </a:r>
          </a:p>
          <a:p>
            <a:endParaRPr lang="en-AU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62418" y="827420"/>
            <a:ext cx="7351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9pPr>
          </a:lstStyle>
          <a:p>
            <a:r>
              <a:rPr lang="en-AU" sz="2400" dirty="0" smtClean="0"/>
              <a:t>Why Symfony2?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539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Doctrine </a:t>
            </a:r>
            <a:r>
              <a:rPr lang="en-AU" dirty="0" err="1" smtClean="0"/>
              <a:t>MongoDB</a:t>
            </a:r>
            <a:r>
              <a:rPr lang="en-AU" dirty="0" smtClean="0"/>
              <a:t> ODM?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We started without ODM for lightweight</a:t>
            </a:r>
          </a:p>
          <a:p>
            <a:r>
              <a:rPr lang="en-AU" dirty="0" smtClean="0"/>
              <a:t>Needed more validation &amp; abstraction</a:t>
            </a:r>
          </a:p>
          <a:p>
            <a:endParaRPr lang="en-AU" dirty="0" smtClean="0"/>
          </a:p>
          <a:p>
            <a:r>
              <a:rPr lang="en-AU" dirty="0" smtClean="0"/>
              <a:t>ODM </a:t>
            </a:r>
            <a:r>
              <a:rPr lang="en-AU" dirty="0"/>
              <a:t>= Object Document Mapper</a:t>
            </a:r>
          </a:p>
          <a:p>
            <a:r>
              <a:rPr lang="en-AU" dirty="0"/>
              <a:t>ORM = Object Relational Mapping</a:t>
            </a:r>
          </a:p>
          <a:p>
            <a:r>
              <a:rPr lang="en-AU" dirty="0" smtClean="0">
                <a:solidFill>
                  <a:schemeClr val="accent1"/>
                </a:solidFill>
              </a:rPr>
              <a:t>Object </a:t>
            </a:r>
            <a:r>
              <a:rPr lang="en-AU" i="1" dirty="0" smtClean="0">
                <a:solidFill>
                  <a:schemeClr val="accent1"/>
                </a:solidFill>
              </a:rPr>
              <a:t>Document</a:t>
            </a:r>
            <a:r>
              <a:rPr lang="en-AU" dirty="0" smtClean="0">
                <a:solidFill>
                  <a:schemeClr val="accent1"/>
                </a:solidFill>
              </a:rPr>
              <a:t> manager</a:t>
            </a:r>
          </a:p>
          <a:p>
            <a:r>
              <a:rPr lang="en-AU" dirty="0" smtClean="0"/>
              <a:t>Hey! We have Documents! Articles!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143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Content Repository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600200"/>
            <a:ext cx="8147248" cy="4525963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Easy to use</a:t>
            </a:r>
          </a:p>
          <a:p>
            <a:r>
              <a:rPr lang="en-AU" dirty="0" smtClean="0"/>
              <a:t>Very fast</a:t>
            </a:r>
          </a:p>
          <a:p>
            <a:r>
              <a:rPr lang="en-AU" dirty="0" smtClean="0"/>
              <a:t>Replication is amazing</a:t>
            </a:r>
          </a:p>
          <a:p>
            <a:r>
              <a:rPr lang="en-AU" dirty="0" err="1"/>
              <a:t>MongoDB</a:t>
            </a:r>
            <a:r>
              <a:rPr lang="en-AU" dirty="0"/>
              <a:t> is a ‘schema-less’ database</a:t>
            </a:r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We have many </a:t>
            </a:r>
            <a:r>
              <a:rPr lang="en-AU" dirty="0"/>
              <a:t>content types</a:t>
            </a:r>
          </a:p>
          <a:p>
            <a:r>
              <a:rPr lang="en-AU" dirty="0" smtClean="0"/>
              <a:t>And many </a:t>
            </a:r>
            <a:r>
              <a:rPr lang="en-AU" dirty="0"/>
              <a:t>fields on some content types</a:t>
            </a:r>
          </a:p>
          <a:p>
            <a:r>
              <a:rPr lang="en-AU" dirty="0"/>
              <a:t>Fields are often absent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62418" y="827420"/>
            <a:ext cx="7351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9pPr>
          </a:lstStyle>
          <a:p>
            <a:r>
              <a:rPr lang="en-AU" sz="2400" dirty="0"/>
              <a:t>Why </a:t>
            </a:r>
            <a:r>
              <a:rPr lang="en-AU" sz="2400" dirty="0" err="1"/>
              <a:t>MongoDB</a:t>
            </a:r>
            <a:r>
              <a:rPr lang="en-AU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422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en-AU" b="1" dirty="0" smtClean="0"/>
              <a:t>Actually, </a:t>
            </a:r>
            <a:r>
              <a:rPr lang="en-AU" dirty="0" smtClean="0"/>
              <a:t>Schema-less only to a degree</a:t>
            </a:r>
          </a:p>
          <a:p>
            <a:pPr lvl="1"/>
            <a:r>
              <a:rPr lang="en-AU" dirty="0" smtClean="0"/>
              <a:t>Pushes </a:t>
            </a:r>
            <a:r>
              <a:rPr lang="en-AU" dirty="0" err="1" smtClean="0"/>
              <a:t>struct</a:t>
            </a:r>
            <a:r>
              <a:rPr lang="en-AU" dirty="0" smtClean="0"/>
              <a:t> to Application level</a:t>
            </a:r>
          </a:p>
          <a:p>
            <a:pPr lvl="1"/>
            <a:r>
              <a:rPr lang="en-AU" dirty="0" smtClean="0"/>
              <a:t>Fast development, stick to your IDE</a:t>
            </a:r>
          </a:p>
          <a:p>
            <a:pPr lvl="1"/>
            <a:r>
              <a:rPr lang="en-AU" dirty="0" smtClean="0"/>
              <a:t>Data inside </a:t>
            </a:r>
            <a:r>
              <a:rPr lang="en-AU" dirty="0" err="1" smtClean="0"/>
              <a:t>MongoDB</a:t>
            </a:r>
            <a:r>
              <a:rPr lang="en-AU" dirty="0" smtClean="0"/>
              <a:t> is thus tidier</a:t>
            </a:r>
          </a:p>
          <a:p>
            <a:pPr lvl="1"/>
            <a:r>
              <a:rPr lang="en-AU" dirty="0" smtClean="0"/>
              <a:t>One-less validation happening</a:t>
            </a:r>
          </a:p>
          <a:p>
            <a:pPr lvl="1"/>
            <a:endParaRPr lang="en-AU" dirty="0" smtClean="0"/>
          </a:p>
          <a:p>
            <a:endParaRPr lang="en-AU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8800" y="238125"/>
            <a:ext cx="7351623" cy="553998"/>
          </a:xfrm>
        </p:spPr>
        <p:txBody>
          <a:bodyPr/>
          <a:lstStyle/>
          <a:p>
            <a:r>
              <a:rPr lang="en-AU" dirty="0"/>
              <a:t>Content </a:t>
            </a:r>
            <a:r>
              <a:rPr lang="en-AU" dirty="0" smtClean="0"/>
              <a:t>Repository</a:t>
            </a:r>
            <a:endParaRPr lang="en-AU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62418" y="827420"/>
            <a:ext cx="7351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9pPr>
          </a:lstStyle>
          <a:p>
            <a:r>
              <a:rPr lang="en-AU" sz="2400" dirty="0"/>
              <a:t>Why </a:t>
            </a:r>
            <a:r>
              <a:rPr lang="en-AU" sz="2400" dirty="0" err="1"/>
              <a:t>MongoDB</a:t>
            </a:r>
            <a:r>
              <a:rPr lang="en-AU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91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 are SBS?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Special Broadcasting Service</a:t>
            </a:r>
          </a:p>
          <a:p>
            <a:r>
              <a:rPr lang="en-AU" dirty="0" smtClean="0"/>
              <a:t>TV &amp; Radio station</a:t>
            </a:r>
          </a:p>
          <a:p>
            <a:r>
              <a:rPr lang="en-AU" dirty="0" smtClean="0"/>
              <a:t>Offer multicultural / multilingual content</a:t>
            </a:r>
          </a:p>
          <a:p>
            <a:r>
              <a:rPr lang="en-AU" dirty="0" smtClean="0"/>
              <a:t>Government funded &amp; driven by a charter</a:t>
            </a:r>
          </a:p>
          <a:p>
            <a:r>
              <a:rPr lang="en-AU" dirty="0" smtClean="0"/>
              <a:t>Also a commercial station</a:t>
            </a:r>
          </a:p>
        </p:txBody>
      </p:sp>
    </p:spTree>
    <p:extLst>
      <p:ext uri="{BB962C8B-B14F-4D97-AF65-F5344CB8AC3E}">
        <p14:creationId xmlns:p14="http://schemas.microsoft.com/office/powerpoint/2010/main" val="15635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Content Repository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Goal of using Open standards</a:t>
            </a:r>
            <a:endParaRPr lang="en-AU" dirty="0"/>
          </a:p>
          <a:p>
            <a:r>
              <a:rPr lang="en-AU" dirty="0" smtClean="0"/>
              <a:t>Schema.org as a </a:t>
            </a:r>
            <a:r>
              <a:rPr lang="en-AU" b="1" dirty="0" smtClean="0"/>
              <a:t>strong</a:t>
            </a:r>
            <a:r>
              <a:rPr lang="en-AU" dirty="0" smtClean="0"/>
              <a:t> guide</a:t>
            </a:r>
          </a:p>
          <a:p>
            <a:r>
              <a:rPr lang="en-AU" dirty="0" smtClean="0"/>
              <a:t>Freebase as a source and guide</a:t>
            </a:r>
          </a:p>
          <a:p>
            <a:r>
              <a:rPr lang="en-AU" dirty="0" smtClean="0"/>
              <a:t>SBS specific content types</a:t>
            </a:r>
          </a:p>
          <a:p>
            <a:pPr lvl="1"/>
            <a:r>
              <a:rPr lang="en-AU" dirty="0"/>
              <a:t>e</a:t>
            </a:r>
            <a:r>
              <a:rPr lang="en-AU" dirty="0" smtClean="0"/>
              <a:t>.g. Recipes are ingested, structure is different to Schema.org. Extra fields mostly.</a:t>
            </a:r>
          </a:p>
          <a:p>
            <a:endParaRPr lang="en-AU" dirty="0" smtClean="0"/>
          </a:p>
          <a:p>
            <a:pPr lvl="1"/>
            <a:endParaRPr lang="en-AU" dirty="0" smtClean="0"/>
          </a:p>
          <a:p>
            <a:endParaRPr lang="en-AU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62418" y="827420"/>
            <a:ext cx="7351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9pPr>
          </a:lstStyle>
          <a:p>
            <a:r>
              <a:rPr lang="en-AU" sz="2400" dirty="0" smtClean="0"/>
              <a:t>Content Types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992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Content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697" y="1600201"/>
            <a:ext cx="4042792" cy="2476872"/>
          </a:xfrm>
        </p:spPr>
        <p:txBody>
          <a:bodyPr>
            <a:normAutofit/>
          </a:bodyPr>
          <a:lstStyle/>
          <a:p>
            <a:r>
              <a:rPr lang="en-AU" dirty="0" smtClean="0"/>
              <a:t>Article</a:t>
            </a:r>
          </a:p>
          <a:p>
            <a:r>
              <a:rPr lang="en-AU" dirty="0" smtClean="0"/>
              <a:t>Blog</a:t>
            </a:r>
          </a:p>
          <a:p>
            <a:r>
              <a:rPr lang="en-AU" dirty="0" smtClean="0"/>
              <a:t>Person</a:t>
            </a:r>
          </a:p>
          <a:p>
            <a:r>
              <a:rPr lang="en-AU" dirty="0" smtClean="0"/>
              <a:t>Recipe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05672" y="1597007"/>
            <a:ext cx="4042792" cy="2624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AU" sz="2800" dirty="0"/>
              <a:t>Restaurant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800" dirty="0"/>
              <a:t>TV Episode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800" dirty="0"/>
              <a:t>TV Series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800" dirty="0"/>
              <a:t>TV Season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4564285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Just a few to start us, common across network</a:t>
            </a:r>
          </a:p>
          <a:p>
            <a:r>
              <a:rPr lang="en-AU" sz="2800" dirty="0" smtClean="0"/>
              <a:t>Easy to extend</a:t>
            </a:r>
          </a:p>
          <a:p>
            <a:r>
              <a:rPr lang="en-AU" sz="2800" dirty="0" smtClean="0"/>
              <a:t>Or add new as we go</a:t>
            </a:r>
            <a:endParaRPr lang="en-AU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62418" y="827420"/>
            <a:ext cx="7351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9AC0"/>
                </a:solidFill>
                <a:latin typeface="Arial" charset="0"/>
              </a:defRPr>
            </a:lvl9pPr>
          </a:lstStyle>
          <a:p>
            <a:r>
              <a:rPr lang="en-AU" sz="2400" dirty="0" smtClean="0"/>
              <a:t>Content Types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019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Glance at what we have now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944" y="1600201"/>
            <a:ext cx="3826768" cy="1324744"/>
          </a:xfrm>
        </p:spPr>
        <p:txBody>
          <a:bodyPr>
            <a:normAutofit/>
          </a:bodyPr>
          <a:lstStyle/>
          <a:p>
            <a:r>
              <a:rPr lang="en-AU" dirty="0" smtClean="0"/>
              <a:t>Symfony2</a:t>
            </a:r>
          </a:p>
          <a:p>
            <a:r>
              <a:rPr lang="en-AU" dirty="0" err="1" smtClean="0"/>
              <a:t>MongoDB</a:t>
            </a:r>
            <a:endParaRPr lang="en-AU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57800" y="1590660"/>
            <a:ext cx="3826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Drupal</a:t>
            </a:r>
          </a:p>
        </p:txBody>
      </p:sp>
      <p:sp>
        <p:nvSpPr>
          <p:cNvPr id="5" name="TextBox 4"/>
          <p:cNvSpPr txBox="1"/>
          <p:nvPr/>
        </p:nvSpPr>
        <p:spPr>
          <a:xfrm rot="20033816">
            <a:off x="3934928" y="1719071"/>
            <a:ext cx="1578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???</a:t>
            </a:r>
            <a:endParaRPr lang="en-AU" sz="5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25752" y="198884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707904" y="1988840"/>
            <a:ext cx="3684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249288" y="3328391"/>
            <a:ext cx="6131024" cy="2788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What’s in the middle? Which Standard?</a:t>
            </a:r>
          </a:p>
          <a:p>
            <a:pPr lvl="1"/>
            <a:r>
              <a:rPr lang="en-AU" dirty="0" smtClean="0"/>
              <a:t>XML?</a:t>
            </a:r>
          </a:p>
          <a:p>
            <a:pPr lvl="1"/>
            <a:r>
              <a:rPr lang="en-AU" dirty="0" smtClean="0"/>
              <a:t>SOAP?</a:t>
            </a:r>
          </a:p>
          <a:p>
            <a:pPr lvl="1"/>
            <a:r>
              <a:rPr lang="en-AU" dirty="0" smtClean="0"/>
              <a:t>CMIS?</a:t>
            </a:r>
          </a:p>
          <a:p>
            <a:pPr lvl="1"/>
            <a:r>
              <a:rPr lang="en-AU" dirty="0" smtClean="0"/>
              <a:t>JSON?</a:t>
            </a:r>
          </a:p>
          <a:p>
            <a:pPr lvl="1"/>
            <a:r>
              <a:rPr lang="en-AU" dirty="0" smtClean="0"/>
              <a:t>JSON-LD?</a:t>
            </a:r>
          </a:p>
        </p:txBody>
      </p:sp>
      <p:sp>
        <p:nvSpPr>
          <p:cNvPr id="11" name="TextBox 10"/>
          <p:cNvSpPr txBox="1"/>
          <p:nvPr/>
        </p:nvSpPr>
        <p:spPr>
          <a:xfrm rot="20033816">
            <a:off x="3943150" y="1957159"/>
            <a:ext cx="1578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JSON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324861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JSON?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en-AU" dirty="0" err="1" smtClean="0"/>
              <a:t>RESTful</a:t>
            </a:r>
            <a:r>
              <a:rPr lang="en-AU" dirty="0" smtClean="0"/>
              <a:t> Service required</a:t>
            </a:r>
          </a:p>
          <a:p>
            <a:r>
              <a:rPr lang="en-AU" dirty="0" smtClean="0"/>
              <a:t>Simple &amp; Lightweight</a:t>
            </a:r>
          </a:p>
          <a:p>
            <a:r>
              <a:rPr lang="en-AU" dirty="0" smtClean="0"/>
              <a:t>JSON structure close to </a:t>
            </a:r>
            <a:r>
              <a:rPr lang="en-AU" dirty="0" err="1" smtClean="0"/>
              <a:t>MongoDB</a:t>
            </a:r>
            <a:r>
              <a:rPr lang="en-AU" dirty="0" smtClean="0"/>
              <a:t> Document</a:t>
            </a:r>
          </a:p>
          <a:p>
            <a:r>
              <a:rPr lang="en-AU" dirty="0" smtClean="0"/>
              <a:t>JSON-LD can extend it for that ‘</a:t>
            </a:r>
            <a:r>
              <a:rPr lang="en-AU" dirty="0" err="1" smtClean="0"/>
              <a:t>dtd</a:t>
            </a:r>
            <a:r>
              <a:rPr lang="en-AU" dirty="0" smtClean="0"/>
              <a:t>’ feel</a:t>
            </a:r>
          </a:p>
          <a:p>
            <a:r>
              <a:rPr lang="en-AU" dirty="0" smtClean="0"/>
              <a:t>Mobile App &amp; Front-end friendly</a:t>
            </a:r>
          </a:p>
          <a:p>
            <a:r>
              <a:rPr lang="en-AU" dirty="0" smtClean="0"/>
              <a:t>CMIS is overhead, given our storage </a:t>
            </a:r>
            <a:r>
              <a:rPr lang="en-AU" dirty="0" err="1" smtClean="0"/>
              <a:t>db</a:t>
            </a:r>
            <a:endParaRPr lang="en-AU" dirty="0" smtClean="0"/>
          </a:p>
          <a:p>
            <a:r>
              <a:rPr lang="en-AU" dirty="0" smtClean="0"/>
              <a:t>Can implement more on ‘as needs’. Agile</a:t>
            </a:r>
          </a:p>
        </p:txBody>
      </p:sp>
    </p:spTree>
    <p:extLst>
      <p:ext uri="{BB962C8B-B14F-4D97-AF65-F5344CB8AC3E}">
        <p14:creationId xmlns:p14="http://schemas.microsoft.com/office/powerpoint/2010/main" val="2658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JSON Service Example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62500" lnSpcReduction="20000"/>
          </a:bodyPr>
          <a:lstStyle/>
          <a:p>
            <a:r>
              <a:rPr lang="en-AU" sz="2800" dirty="0" smtClean="0">
                <a:solidFill>
                  <a:schemeClr val="accent1"/>
                </a:solidFill>
              </a:rPr>
              <a:t>GET		/document/{</a:t>
            </a:r>
            <a:r>
              <a:rPr lang="en-AU" sz="2800" dirty="0" err="1" smtClean="0">
                <a:solidFill>
                  <a:schemeClr val="accent1"/>
                </a:solidFill>
              </a:rPr>
              <a:t>uuid</a:t>
            </a:r>
            <a:r>
              <a:rPr lang="en-AU" sz="2800" dirty="0" smtClean="0">
                <a:solidFill>
                  <a:schemeClr val="accent1"/>
                </a:solidFill>
              </a:rPr>
              <a:t>}</a:t>
            </a:r>
          </a:p>
          <a:p>
            <a:r>
              <a:rPr lang="en-AU" sz="2800" dirty="0" smtClean="0">
                <a:solidFill>
                  <a:schemeClr val="accent1"/>
                </a:solidFill>
              </a:rPr>
              <a:t>PUT		/document/{</a:t>
            </a:r>
            <a:r>
              <a:rPr lang="en-AU" sz="2800" dirty="0" err="1" smtClean="0">
                <a:solidFill>
                  <a:schemeClr val="accent1"/>
                </a:solidFill>
              </a:rPr>
              <a:t>uuid</a:t>
            </a:r>
            <a:r>
              <a:rPr lang="en-AU" sz="2800" dirty="0" smtClean="0">
                <a:solidFill>
                  <a:schemeClr val="accent1"/>
                </a:solidFill>
              </a:rPr>
              <a:t>}</a:t>
            </a:r>
          </a:p>
          <a:p>
            <a:pPr lvl="1"/>
            <a:r>
              <a:rPr lang="en-AU" sz="2400" dirty="0" smtClean="0">
                <a:solidFill>
                  <a:schemeClr val="accent1"/>
                </a:solidFill>
              </a:rPr>
              <a:t>		Expects JSON in body</a:t>
            </a:r>
          </a:p>
          <a:p>
            <a:r>
              <a:rPr lang="en-AU" sz="2800" dirty="0" smtClean="0">
                <a:solidFill>
                  <a:schemeClr val="accent1"/>
                </a:solidFill>
              </a:rPr>
              <a:t>DELETE		/document/{</a:t>
            </a:r>
            <a:r>
              <a:rPr lang="en-AU" sz="2800" dirty="0" err="1" smtClean="0">
                <a:solidFill>
                  <a:schemeClr val="accent1"/>
                </a:solidFill>
              </a:rPr>
              <a:t>uuid</a:t>
            </a:r>
            <a:r>
              <a:rPr lang="en-AU" sz="2800" dirty="0" smtClean="0">
                <a:solidFill>
                  <a:schemeClr val="accent1"/>
                </a:solidFill>
              </a:rPr>
              <a:t>}</a:t>
            </a:r>
          </a:p>
          <a:p>
            <a:pPr lvl="1"/>
            <a:r>
              <a:rPr lang="en-AU" sz="2400" dirty="0" smtClean="0">
                <a:solidFill>
                  <a:schemeClr val="accent1"/>
                </a:solidFill>
              </a:rPr>
              <a:t>		Soft deletes, garbage </a:t>
            </a:r>
            <a:r>
              <a:rPr lang="en-AU" sz="2400" dirty="0" err="1" smtClean="0">
                <a:solidFill>
                  <a:schemeClr val="accent1"/>
                </a:solidFill>
              </a:rPr>
              <a:t>cleanup</a:t>
            </a:r>
            <a:r>
              <a:rPr lang="en-AU" sz="2400" dirty="0" smtClean="0">
                <a:solidFill>
                  <a:schemeClr val="accent1"/>
                </a:solidFill>
              </a:rPr>
              <a:t> monthly</a:t>
            </a:r>
          </a:p>
          <a:p>
            <a:r>
              <a:rPr lang="en-AU" sz="2800" dirty="0" smtClean="0">
                <a:solidFill>
                  <a:schemeClr val="accent1"/>
                </a:solidFill>
              </a:rPr>
              <a:t>POST		/document				</a:t>
            </a:r>
            <a:r>
              <a:rPr lang="en-AU" sz="2800" i="1" dirty="0" smtClean="0">
                <a:solidFill>
                  <a:schemeClr val="accent1"/>
                </a:solidFill>
              </a:rPr>
              <a:t>Not used</a:t>
            </a:r>
          </a:p>
          <a:p>
            <a:pPr lvl="1"/>
            <a:r>
              <a:rPr lang="en-AU" sz="2400" dirty="0" smtClean="0">
                <a:solidFill>
                  <a:schemeClr val="accent1"/>
                </a:solidFill>
              </a:rPr>
              <a:t>		Same server-side code as PUT, but would generate a UUID</a:t>
            </a:r>
          </a:p>
          <a:p>
            <a:endParaRPr lang="en-AU" sz="2800" dirty="0" smtClean="0"/>
          </a:p>
          <a:p>
            <a:r>
              <a:rPr lang="en-AU" sz="2800" dirty="0" smtClean="0"/>
              <a:t>API is straight </a:t>
            </a:r>
            <a:r>
              <a:rPr lang="en-AU" sz="2800" dirty="0"/>
              <a:t>forward &amp; adheres to standards</a:t>
            </a:r>
            <a:r>
              <a:rPr lang="en-AU" sz="2800" dirty="0" smtClean="0"/>
              <a:t>.</a:t>
            </a:r>
          </a:p>
          <a:p>
            <a:r>
              <a:rPr lang="en-AU" sz="2800" dirty="0" smtClean="0"/>
              <a:t>UUID looks like</a:t>
            </a:r>
            <a:r>
              <a:rPr lang="en-AU" sz="2800" dirty="0"/>
              <a:t>: </a:t>
            </a:r>
            <a:r>
              <a:rPr lang="en-AU" sz="2800" dirty="0">
                <a:solidFill>
                  <a:schemeClr val="accent1"/>
                </a:solidFill>
              </a:rPr>
              <a:t>550e8400-e29b-41d4-a716-446655440000</a:t>
            </a:r>
          </a:p>
          <a:p>
            <a:r>
              <a:rPr lang="en-AU" sz="2800" dirty="0" smtClean="0"/>
              <a:t>UUID v4 used as ID in our Content Repository</a:t>
            </a:r>
          </a:p>
          <a:p>
            <a:r>
              <a:rPr lang="en-AU" sz="2800" dirty="0" smtClean="0"/>
              <a:t>UUID is also Drupal friendly! Module available</a:t>
            </a:r>
          </a:p>
        </p:txBody>
      </p:sp>
    </p:spTree>
    <p:extLst>
      <p:ext uri="{BB962C8B-B14F-4D97-AF65-F5344CB8AC3E}">
        <p14:creationId xmlns:p14="http://schemas.microsoft.com/office/powerpoint/2010/main" val="27226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JSON Service Example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37010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sz="2000" dirty="0" smtClean="0">
                <a:solidFill>
                  <a:schemeClr val="accent1"/>
                </a:solidFill>
              </a:rPr>
              <a:t>{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1"/>
                </a:solidFill>
              </a:rPr>
              <a:t>	</a:t>
            </a:r>
            <a:r>
              <a:rPr lang="en-AU" sz="2000" dirty="0" err="1" smtClean="0">
                <a:solidFill>
                  <a:schemeClr val="accent1"/>
                </a:solidFill>
              </a:rPr>
              <a:t>uuid</a:t>
            </a:r>
            <a:r>
              <a:rPr lang="en-AU" sz="2000" dirty="0">
                <a:solidFill>
                  <a:schemeClr val="accent1"/>
                </a:solidFill>
              </a:rPr>
              <a:t>: “</a:t>
            </a:r>
            <a:r>
              <a:rPr lang="en-AU" sz="2000" dirty="0" smtClean="0">
                <a:solidFill>
                  <a:schemeClr val="accent1"/>
                </a:solidFill>
              </a:rPr>
              <a:t>550e8400-e29b-41d4-a716-446655440000”,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1"/>
                </a:solidFill>
              </a:rPr>
              <a:t>	</a:t>
            </a:r>
            <a:r>
              <a:rPr lang="en-AU" sz="2000" dirty="0" smtClean="0">
                <a:solidFill>
                  <a:schemeClr val="accent1"/>
                </a:solidFill>
              </a:rPr>
              <a:t>name: “A news article”,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1"/>
                </a:solidFill>
              </a:rPr>
              <a:t>	</a:t>
            </a:r>
            <a:r>
              <a:rPr lang="en-AU" sz="2000" dirty="0" smtClean="0">
                <a:solidFill>
                  <a:schemeClr val="accent1"/>
                </a:solidFill>
              </a:rPr>
              <a:t>type: “Article”,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1"/>
                </a:solidFill>
              </a:rPr>
              <a:t>	</a:t>
            </a:r>
            <a:r>
              <a:rPr lang="en-AU" sz="2000" dirty="0" smtClean="0">
                <a:solidFill>
                  <a:schemeClr val="accent1"/>
                </a:solidFill>
              </a:rPr>
              <a:t>text: “Article body”,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1"/>
                </a:solidFill>
              </a:rPr>
              <a:t>	</a:t>
            </a:r>
            <a:r>
              <a:rPr lang="en-AU" sz="2000" dirty="0" smtClean="0">
                <a:solidFill>
                  <a:schemeClr val="accent1"/>
                </a:solidFill>
              </a:rPr>
              <a:t>description: “Abstract of the article here”,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1"/>
                </a:solidFill>
              </a:rPr>
              <a:t>	</a:t>
            </a:r>
            <a:r>
              <a:rPr lang="en-AU" sz="2000" dirty="0" err="1" smtClean="0">
                <a:solidFill>
                  <a:schemeClr val="accent1"/>
                </a:solidFill>
              </a:rPr>
              <a:t>dateCreated</a:t>
            </a:r>
            <a:r>
              <a:rPr lang="en-AU" sz="2000" dirty="0">
                <a:solidFill>
                  <a:schemeClr val="accent1"/>
                </a:solidFill>
              </a:rPr>
              <a:t>: </a:t>
            </a:r>
            <a:r>
              <a:rPr lang="en-AU" sz="2000" dirty="0" smtClean="0">
                <a:solidFill>
                  <a:schemeClr val="accent1"/>
                </a:solidFill>
              </a:rPr>
              <a:t>1358035836,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1"/>
                </a:solidFill>
              </a:rPr>
              <a:t>	</a:t>
            </a:r>
            <a:r>
              <a:rPr lang="en-AU" sz="2000" dirty="0" err="1" smtClean="0">
                <a:solidFill>
                  <a:schemeClr val="accent1"/>
                </a:solidFill>
              </a:rPr>
              <a:t>dateModified</a:t>
            </a:r>
            <a:r>
              <a:rPr lang="en-AU" sz="2000" dirty="0">
                <a:solidFill>
                  <a:schemeClr val="accent1"/>
                </a:solidFill>
              </a:rPr>
              <a:t>: </a:t>
            </a:r>
            <a:r>
              <a:rPr lang="en-AU" sz="2000" dirty="0" smtClean="0">
                <a:solidFill>
                  <a:schemeClr val="accent1"/>
                </a:solidFill>
              </a:rPr>
              <a:t>1358035836,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1"/>
                </a:solidFill>
              </a:rPr>
              <a:t>	</a:t>
            </a:r>
            <a:r>
              <a:rPr lang="en-AU" sz="2000" dirty="0" err="1" smtClean="0">
                <a:solidFill>
                  <a:schemeClr val="accent1"/>
                </a:solidFill>
              </a:rPr>
              <a:t>isPublished</a:t>
            </a:r>
            <a:r>
              <a:rPr lang="en-AU" sz="2000" dirty="0" smtClean="0">
                <a:solidFill>
                  <a:schemeClr val="accent1"/>
                </a:solidFill>
              </a:rPr>
              <a:t>: 1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chemeClr val="accent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678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Messaging Queue</a:t>
            </a:r>
            <a:endParaRPr lang="en-AU" dirty="0"/>
          </a:p>
        </p:txBody>
      </p:sp>
      <p:pic>
        <p:nvPicPr>
          <p:cNvPr id="7" name="Picture 2" descr="C:\Users\Taz\Desktop\Picture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/>
          <a:stretch/>
        </p:blipFill>
        <p:spPr bwMode="auto">
          <a:xfrm>
            <a:off x="1619672" y="1844824"/>
            <a:ext cx="5278438" cy="349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6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Messaging Queue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144"/>
            <a:ext cx="8147248" cy="2548879"/>
          </a:xfrm>
        </p:spPr>
        <p:txBody>
          <a:bodyPr>
            <a:normAutofit fontScale="92500" lnSpcReduction="10000"/>
          </a:bodyPr>
          <a:lstStyle/>
          <a:p>
            <a:r>
              <a:rPr lang="en-AU" sz="2400" dirty="0" smtClean="0"/>
              <a:t>Required to manage updates across the network</a:t>
            </a:r>
          </a:p>
          <a:p>
            <a:r>
              <a:rPr lang="en-AU" sz="2400" dirty="0" smtClean="0"/>
              <a:t>Became the core of the CR design</a:t>
            </a:r>
          </a:p>
          <a:p>
            <a:r>
              <a:rPr lang="en-AU" sz="2400" dirty="0" smtClean="0"/>
              <a:t>Feels like a ‘</a:t>
            </a:r>
            <a:r>
              <a:rPr lang="en-AU" sz="2400" dirty="0" err="1" smtClean="0"/>
              <a:t>mysql</a:t>
            </a:r>
            <a:r>
              <a:rPr lang="en-AU" sz="2400" dirty="0" smtClean="0"/>
              <a:t> binary log’</a:t>
            </a:r>
          </a:p>
          <a:p>
            <a:r>
              <a:rPr lang="en-AU" sz="2400" dirty="0"/>
              <a:t>Part of the JSON </a:t>
            </a:r>
            <a:r>
              <a:rPr lang="en-AU" sz="2400" dirty="0" smtClean="0"/>
              <a:t>service, Read Only</a:t>
            </a:r>
          </a:p>
          <a:p>
            <a:r>
              <a:rPr lang="en-AU" sz="2400" dirty="0" smtClean="0"/>
              <a:t>Example of the Event Object:</a:t>
            </a:r>
            <a:endParaRPr lang="en-AU" sz="2400" dirty="0"/>
          </a:p>
          <a:p>
            <a:endParaRPr lang="en-AU" sz="2400" dirty="0" smtClean="0"/>
          </a:p>
          <a:p>
            <a:endParaRPr lang="en-AU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573016"/>
            <a:ext cx="8147248" cy="28083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2000" dirty="0" smtClean="0">
                <a:solidFill>
                  <a:schemeClr val="accent1"/>
                </a:solidFill>
              </a:rPr>
              <a:t>{</a:t>
            </a:r>
          </a:p>
          <a:p>
            <a:pPr marL="0" indent="0">
              <a:buFont typeface="Arial" pitchFamily="34" charset="0"/>
              <a:buNone/>
            </a:pPr>
            <a:r>
              <a:rPr lang="en-AU" sz="2000" dirty="0" smtClean="0">
                <a:solidFill>
                  <a:schemeClr val="accent1"/>
                </a:solidFill>
              </a:rPr>
              <a:t>	</a:t>
            </a:r>
            <a:r>
              <a:rPr lang="en-AU" sz="2000" dirty="0" err="1" smtClean="0">
                <a:solidFill>
                  <a:schemeClr val="accent1"/>
                </a:solidFill>
              </a:rPr>
              <a:t>uuid</a:t>
            </a:r>
            <a:r>
              <a:rPr lang="en-AU" sz="2000" dirty="0" smtClean="0">
                <a:solidFill>
                  <a:schemeClr val="accent1"/>
                </a:solidFill>
              </a:rPr>
              <a:t>: “550e8400-e29b-41d4-a716-446655440000”,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chemeClr val="accent1"/>
                </a:solidFill>
              </a:rPr>
              <a:t>	</a:t>
            </a:r>
            <a:r>
              <a:rPr lang="en-AU" sz="2000" dirty="0" err="1" smtClean="0">
                <a:solidFill>
                  <a:schemeClr val="accent1"/>
                </a:solidFill>
              </a:rPr>
              <a:t>sourceUuid</a:t>
            </a:r>
            <a:r>
              <a:rPr lang="en-AU" sz="2000" dirty="0" smtClean="0">
                <a:solidFill>
                  <a:schemeClr val="accent1"/>
                </a:solidFill>
              </a:rPr>
              <a:t>: “164h8280-fs9b-418d-a716-1356235123456”,</a:t>
            </a:r>
          </a:p>
          <a:p>
            <a:pPr marL="0" indent="0">
              <a:buFont typeface="Arial" pitchFamily="34" charset="0"/>
              <a:buNone/>
            </a:pPr>
            <a:r>
              <a:rPr lang="en-AU" sz="2000" dirty="0" smtClean="0">
                <a:solidFill>
                  <a:schemeClr val="accent1"/>
                </a:solidFill>
              </a:rPr>
              <a:t>	</a:t>
            </a:r>
            <a:r>
              <a:rPr lang="en-AU" sz="2000" dirty="0" err="1" smtClean="0">
                <a:solidFill>
                  <a:schemeClr val="accent1"/>
                </a:solidFill>
              </a:rPr>
              <a:t>sourceType</a:t>
            </a:r>
            <a:r>
              <a:rPr lang="en-AU" sz="2000" dirty="0" smtClean="0">
                <a:solidFill>
                  <a:schemeClr val="accent1"/>
                </a:solidFill>
              </a:rPr>
              <a:t>: “Document”,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chemeClr val="accent1"/>
                </a:solidFill>
              </a:rPr>
              <a:t>	timestamp: 1358035836.12353,</a:t>
            </a:r>
          </a:p>
          <a:p>
            <a:pPr marL="0" indent="0">
              <a:buFont typeface="Arial" pitchFamily="34" charset="0"/>
              <a:buNone/>
            </a:pPr>
            <a:r>
              <a:rPr lang="en-AU" sz="2000" dirty="0" smtClean="0">
                <a:solidFill>
                  <a:schemeClr val="accent1"/>
                </a:solidFill>
              </a:rPr>
              <a:t>	action: “create”</a:t>
            </a:r>
          </a:p>
          <a:p>
            <a:pPr marL="0" indent="0">
              <a:buFont typeface="Arial" pitchFamily="34" charset="0"/>
              <a:buNone/>
            </a:pPr>
            <a:r>
              <a:rPr lang="en-AU" sz="2000" dirty="0" smtClean="0">
                <a:solidFill>
                  <a:schemeClr val="accent1"/>
                </a:solidFill>
              </a:rPr>
              <a:t>             </a:t>
            </a:r>
            <a:r>
              <a:rPr lang="en-AU" sz="2000" dirty="0" err="1" smtClean="0">
                <a:solidFill>
                  <a:schemeClr val="accent1"/>
                </a:solidFill>
              </a:rPr>
              <a:t>sourceSite</a:t>
            </a:r>
            <a:r>
              <a:rPr lang="en-AU" sz="2000" dirty="0" smtClean="0">
                <a:solidFill>
                  <a:schemeClr val="accent1"/>
                </a:solidFill>
              </a:rPr>
              <a:t>: “Food”</a:t>
            </a:r>
          </a:p>
          <a:p>
            <a:pPr marL="0" indent="0">
              <a:buFont typeface="Arial" pitchFamily="34" charset="0"/>
              <a:buNone/>
            </a:pPr>
            <a:r>
              <a:rPr lang="en-AU" sz="2000" dirty="0" smtClean="0">
                <a:solidFill>
                  <a:schemeClr val="accent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8353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Messaging Queue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4709119"/>
          </a:xfrm>
        </p:spPr>
        <p:txBody>
          <a:bodyPr>
            <a:normAutofit/>
          </a:bodyPr>
          <a:lstStyle/>
          <a:p>
            <a:r>
              <a:rPr lang="en-AU" sz="2400" dirty="0" smtClean="0"/>
              <a:t>GET	  /events/since/</a:t>
            </a:r>
            <a:r>
              <a:rPr lang="en-AU" sz="2400" dirty="0" err="1" smtClean="0"/>
              <a:t>uuid</a:t>
            </a:r>
            <a:r>
              <a:rPr lang="en-AU" sz="2400" dirty="0" smtClean="0"/>
              <a:t>/{</a:t>
            </a:r>
            <a:r>
              <a:rPr lang="en-AU" sz="2400" dirty="0" err="1" smtClean="0"/>
              <a:t>uuid</a:t>
            </a:r>
            <a:r>
              <a:rPr lang="en-AU" sz="2400" dirty="0" smtClean="0"/>
              <a:t>}</a:t>
            </a:r>
          </a:p>
          <a:p>
            <a:r>
              <a:rPr lang="en-AU" sz="2400" dirty="0"/>
              <a:t>GET	  /</a:t>
            </a:r>
            <a:r>
              <a:rPr lang="en-AU" sz="2400" dirty="0" smtClean="0"/>
              <a:t>events/since/timestamp/{timestamp|1}</a:t>
            </a:r>
          </a:p>
          <a:p>
            <a:endParaRPr lang="en-AU" sz="2400" dirty="0" smtClean="0"/>
          </a:p>
          <a:p>
            <a:r>
              <a:rPr lang="en-AU" sz="2400" dirty="0" smtClean="0"/>
              <a:t>Site </a:t>
            </a:r>
            <a:r>
              <a:rPr lang="en-AU" sz="2400" dirty="0"/>
              <a:t>keeps a </a:t>
            </a:r>
            <a:r>
              <a:rPr lang="en-AU" sz="2400" i="1" dirty="0"/>
              <a:t>pointer</a:t>
            </a:r>
            <a:r>
              <a:rPr lang="en-AU" sz="2400" dirty="0"/>
              <a:t> of the Event UUID</a:t>
            </a:r>
          </a:p>
          <a:p>
            <a:r>
              <a:rPr lang="en-AU" sz="2400" dirty="0" smtClean="0"/>
              <a:t>Site A will be at a different point in queue than Site B</a:t>
            </a:r>
          </a:p>
          <a:p>
            <a:r>
              <a:rPr lang="en-AU" sz="2400" dirty="0" smtClean="0"/>
              <a:t>Allows for individual sites to be taken Offline, and ‘</a:t>
            </a:r>
            <a:r>
              <a:rPr lang="en-AU" sz="2400" dirty="0" err="1" smtClean="0"/>
              <a:t>catchup</a:t>
            </a:r>
            <a:r>
              <a:rPr lang="en-AU" sz="2400" dirty="0" smtClean="0"/>
              <a:t>’</a:t>
            </a:r>
          </a:p>
          <a:p>
            <a:r>
              <a:rPr lang="en-AU" sz="2400" dirty="0" smtClean="0"/>
              <a:t>Sites ignore events that are not relevant to them</a:t>
            </a:r>
            <a:endParaRPr lang="en-AU" sz="2400" dirty="0"/>
          </a:p>
          <a:p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13034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Messaging Queue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672209"/>
            <a:ext cx="4176464" cy="2980927"/>
          </a:xfrm>
        </p:spPr>
        <p:txBody>
          <a:bodyPr>
            <a:normAutofit/>
          </a:bodyPr>
          <a:lstStyle/>
          <a:p>
            <a:r>
              <a:rPr lang="en-AU" sz="1600" dirty="0" smtClean="0">
                <a:solidFill>
                  <a:schemeClr val="accent1"/>
                </a:solidFill>
              </a:rPr>
              <a:t>550e8400-e29b-41d4-a716-446655440000</a:t>
            </a:r>
          </a:p>
          <a:p>
            <a:endParaRPr lang="en-AU" sz="1600" dirty="0" smtClean="0">
              <a:solidFill>
                <a:schemeClr val="accent1"/>
              </a:solidFill>
            </a:endParaRPr>
          </a:p>
          <a:p>
            <a:r>
              <a:rPr lang="en-AU" sz="1600" dirty="0" smtClean="0">
                <a:solidFill>
                  <a:schemeClr val="accent1"/>
                </a:solidFill>
              </a:rPr>
              <a:t>29e8d90-28fb-f8d4-a716-446294750280</a:t>
            </a:r>
          </a:p>
          <a:p>
            <a:endParaRPr lang="en-AU" sz="1600" dirty="0" smtClean="0">
              <a:solidFill>
                <a:schemeClr val="accent1"/>
              </a:solidFill>
            </a:endParaRPr>
          </a:p>
          <a:p>
            <a:r>
              <a:rPr lang="en-AU" sz="1600" dirty="0" smtClean="0">
                <a:solidFill>
                  <a:schemeClr val="accent1"/>
                </a:solidFill>
              </a:rPr>
              <a:t>492a8400-e29b-4a03-abd9-dkb935440d93</a:t>
            </a:r>
          </a:p>
          <a:p>
            <a:endParaRPr lang="en-AU" sz="1600" dirty="0" smtClean="0">
              <a:solidFill>
                <a:schemeClr val="accent1"/>
              </a:solidFill>
            </a:endParaRPr>
          </a:p>
          <a:p>
            <a:r>
              <a:rPr lang="en-AU" sz="1600" dirty="0" smtClean="0">
                <a:solidFill>
                  <a:schemeClr val="accent1"/>
                </a:solidFill>
              </a:rPr>
              <a:t>xc49esd00-bdw9-adf4-a716-xcvlf84ds900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27408" y="2392289"/>
            <a:ext cx="1584176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Site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092280" y="1600201"/>
            <a:ext cx="1584176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Site B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475656" y="2576955"/>
            <a:ext cx="86409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 bwMode="auto">
          <a:xfrm flipH="1">
            <a:off x="6588224" y="1784867"/>
            <a:ext cx="504056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7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SBS Online presence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484784"/>
            <a:ext cx="8147248" cy="4525963"/>
          </a:xfrm>
        </p:spPr>
        <p:txBody>
          <a:bodyPr>
            <a:normAutofit/>
          </a:bodyPr>
          <a:lstStyle/>
          <a:p>
            <a:r>
              <a:rPr lang="en-AU" b="1" dirty="0" smtClean="0"/>
              <a:t>http://www.sbs.com.au/</a:t>
            </a:r>
          </a:p>
          <a:p>
            <a:r>
              <a:rPr lang="en-AU" dirty="0" smtClean="0"/>
              <a:t>SBS Online is ‘new’</a:t>
            </a:r>
          </a:p>
          <a:p>
            <a:r>
              <a:rPr lang="en-AU" dirty="0" smtClean="0"/>
              <a:t>5 years of rapid growth</a:t>
            </a:r>
          </a:p>
          <a:p>
            <a:r>
              <a:rPr lang="en-AU" dirty="0" smtClean="0"/>
              <a:t>Offers wide range of websites &amp; apps</a:t>
            </a:r>
          </a:p>
          <a:p>
            <a:r>
              <a:rPr lang="en-AU" dirty="0" err="1" smtClean="0"/>
              <a:t>OnDemand</a:t>
            </a:r>
            <a:r>
              <a:rPr lang="en-AU" dirty="0" smtClean="0"/>
              <a:t> TV available on all mainstream devices &amp; set top boxes</a:t>
            </a:r>
          </a:p>
        </p:txBody>
      </p:sp>
    </p:spTree>
    <p:extLst>
      <p:ext uri="{BB962C8B-B14F-4D97-AF65-F5344CB8AC3E}">
        <p14:creationId xmlns:p14="http://schemas.microsoft.com/office/powerpoint/2010/main" val="36373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Taxonomy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4709119"/>
          </a:xfrm>
        </p:spPr>
        <p:txBody>
          <a:bodyPr>
            <a:normAutofit/>
          </a:bodyPr>
          <a:lstStyle/>
          <a:p>
            <a:r>
              <a:rPr lang="en-AU" sz="2400" dirty="0" smtClean="0"/>
              <a:t>Long time strength of Drupal</a:t>
            </a:r>
          </a:p>
          <a:p>
            <a:r>
              <a:rPr lang="en-AU" sz="2400" dirty="0" smtClean="0"/>
              <a:t>CR required ability to store a common Taxonomy</a:t>
            </a:r>
          </a:p>
          <a:p>
            <a:r>
              <a:rPr lang="en-AU" sz="2400" dirty="0" smtClean="0"/>
              <a:t>Sites treat CR taxonomy as One True Taxonomy</a:t>
            </a:r>
          </a:p>
          <a:p>
            <a:r>
              <a:rPr lang="en-AU" sz="2400" dirty="0" smtClean="0"/>
              <a:t>Sites update their taxonomies from the Event Queue</a:t>
            </a:r>
          </a:p>
          <a:p>
            <a:endParaRPr lang="en-AU" sz="2400" dirty="0"/>
          </a:p>
          <a:p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9773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686572" y="1765762"/>
            <a:ext cx="1512168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Site A </a:t>
            </a:r>
            <a:r>
              <a:rPr lang="en-US" dirty="0" smtClean="0"/>
              <a:t>Chicken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Taxonomy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024092" y="1784212"/>
            <a:ext cx="1512168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2425" y="190048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Push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5024092" y="3493954"/>
            <a:ext cx="1512168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Site 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5575004" y="2629858"/>
            <a:ext cx="0" cy="7200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07052" y="267894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Pull Queue</a:t>
            </a:r>
            <a:endParaRPr lang="en-AU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5863036" y="2670818"/>
            <a:ext cx="0" cy="6381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00856" y="2963724"/>
            <a:ext cx="114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Pull Term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5286972" y="204276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Chicken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972" y="377095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Chicken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8" grpId="0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 Search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4709119"/>
          </a:xfrm>
        </p:spPr>
        <p:txBody>
          <a:bodyPr>
            <a:normAutofit/>
          </a:bodyPr>
          <a:lstStyle/>
          <a:p>
            <a:r>
              <a:rPr lang="en-AU" sz="2400" dirty="0" smtClean="0"/>
              <a:t>Mongo’s OK for basic searches</a:t>
            </a:r>
          </a:p>
          <a:p>
            <a:r>
              <a:rPr lang="en-AU" sz="2400" dirty="0" smtClean="0"/>
              <a:t>Used Drupal’s </a:t>
            </a:r>
            <a:r>
              <a:rPr lang="en-AU" sz="2400" dirty="0" err="1" smtClean="0"/>
              <a:t>Solr</a:t>
            </a:r>
            <a:r>
              <a:rPr lang="en-AU" sz="2400" dirty="0" smtClean="0"/>
              <a:t> schema.xml as a start</a:t>
            </a:r>
          </a:p>
          <a:p>
            <a:r>
              <a:rPr lang="en-AU" sz="2400" dirty="0" smtClean="0"/>
              <a:t>Used Solarium library</a:t>
            </a:r>
          </a:p>
          <a:p>
            <a:r>
              <a:rPr lang="en-AU" sz="2400" dirty="0" smtClean="0"/>
              <a:t>CR indexing subscribes to Event Queue</a:t>
            </a:r>
          </a:p>
          <a:p>
            <a:r>
              <a:rPr lang="en-AU" sz="2400" dirty="0" smtClean="0"/>
              <a:t>Custom Annotation driver</a:t>
            </a:r>
          </a:p>
          <a:p>
            <a:pPr lvl="1"/>
            <a:r>
              <a:rPr lang="en-AU" sz="1800" dirty="0" smtClean="0"/>
              <a:t>Ties together Doctrine + Solarium</a:t>
            </a:r>
          </a:p>
          <a:p>
            <a:pPr lvl="1"/>
            <a:r>
              <a:rPr lang="en-AU" sz="1800" dirty="0" smtClean="0"/>
              <a:t>Inline mapping for Document/Entity to </a:t>
            </a:r>
            <a:r>
              <a:rPr lang="en-AU" sz="1800" dirty="0" err="1" smtClean="0"/>
              <a:t>Solr</a:t>
            </a:r>
            <a:r>
              <a:rPr lang="en-AU" sz="1800" dirty="0" smtClean="0"/>
              <a:t> Schema</a:t>
            </a:r>
          </a:p>
          <a:p>
            <a:pPr lvl="1"/>
            <a:r>
              <a:rPr lang="en-AU" sz="1800" dirty="0" smtClean="0"/>
              <a:t>Keeps things simple</a:t>
            </a:r>
          </a:p>
          <a:p>
            <a:r>
              <a:rPr lang="en-AU" sz="2400" dirty="0"/>
              <a:t>Complete </a:t>
            </a:r>
            <a:r>
              <a:rPr lang="en-AU" sz="2400" dirty="0" smtClean="0"/>
              <a:t>Views 3 </a:t>
            </a:r>
            <a:r>
              <a:rPr lang="en-AU" sz="2400" dirty="0"/>
              <a:t>integration to the CR for read/search</a:t>
            </a:r>
          </a:p>
        </p:txBody>
      </p:sp>
    </p:spTree>
    <p:extLst>
      <p:ext uri="{BB962C8B-B14F-4D97-AF65-F5344CB8AC3E}">
        <p14:creationId xmlns:p14="http://schemas.microsoft.com/office/powerpoint/2010/main" val="22163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Drupal Install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One Drupal 7 install</a:t>
            </a:r>
          </a:p>
          <a:p>
            <a:r>
              <a:rPr lang="en-AU" dirty="0" smtClean="0"/>
              <a:t>One install profile (SBS Distribution)</a:t>
            </a:r>
          </a:p>
          <a:p>
            <a:r>
              <a:rPr lang="en-AU" dirty="0" smtClean="0"/>
              <a:t>A ‘global’ theme for all new SBS sites</a:t>
            </a:r>
          </a:p>
          <a:p>
            <a:r>
              <a:rPr lang="en-AU" dirty="0" smtClean="0"/>
              <a:t>Sub-themes with overriding artwork</a:t>
            </a:r>
          </a:p>
          <a:p>
            <a:r>
              <a:rPr lang="en-AU" dirty="0" smtClean="0"/>
              <a:t>Multi-site installs in a sub-directory structure</a:t>
            </a:r>
          </a:p>
          <a:p>
            <a:pPr lvl="1"/>
            <a:r>
              <a:rPr lang="en-AU" sz="1900" dirty="0"/>
              <a:t>/</a:t>
            </a:r>
            <a:r>
              <a:rPr lang="en-AU" sz="1900" dirty="0" smtClean="0"/>
              <a:t>sites/sbs.com.au   (homepage)</a:t>
            </a:r>
          </a:p>
          <a:p>
            <a:pPr lvl="1"/>
            <a:r>
              <a:rPr lang="en-AU" sz="1900" dirty="0" smtClean="0"/>
              <a:t>/sites/</a:t>
            </a:r>
            <a:r>
              <a:rPr lang="en-AU" sz="1900" dirty="0" err="1" smtClean="0"/>
              <a:t>sbs.com.au.</a:t>
            </a:r>
            <a:r>
              <a:rPr lang="en-AU" sz="1900" b="1" dirty="0" err="1" smtClean="0"/>
              <a:t>food</a:t>
            </a:r>
            <a:endParaRPr lang="en-AU" sz="1900" b="1" dirty="0" smtClean="0"/>
          </a:p>
          <a:p>
            <a:pPr lvl="1"/>
            <a:r>
              <a:rPr lang="en-AU" sz="1900" dirty="0"/>
              <a:t>/</a:t>
            </a:r>
            <a:r>
              <a:rPr lang="en-AU" sz="1900" dirty="0" smtClean="0"/>
              <a:t>sites/</a:t>
            </a:r>
            <a:r>
              <a:rPr lang="en-AU" sz="1900" dirty="0" err="1" smtClean="0"/>
              <a:t>sbs.com.au.</a:t>
            </a:r>
            <a:r>
              <a:rPr lang="en-AU" sz="1900" b="1" dirty="0" err="1" smtClean="0"/>
              <a:t>news</a:t>
            </a:r>
            <a:endParaRPr lang="en-AU" sz="1900" b="1" dirty="0"/>
          </a:p>
          <a:p>
            <a:pPr marL="457200" lvl="1" indent="0">
              <a:buNone/>
            </a:pPr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0391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Connecting Drupal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137"/>
            <a:ext cx="8147248" cy="5141167"/>
          </a:xfrm>
        </p:spPr>
        <p:txBody>
          <a:bodyPr>
            <a:noAutofit/>
          </a:bodyPr>
          <a:lstStyle/>
          <a:p>
            <a:r>
              <a:rPr lang="en-AU" sz="2000" dirty="0" smtClean="0"/>
              <a:t>3 parts to the picture</a:t>
            </a:r>
            <a:endParaRPr lang="en-AU" sz="2000" dirty="0"/>
          </a:p>
          <a:p>
            <a:pPr lvl="1"/>
            <a:r>
              <a:rPr lang="en-AU" sz="1800" dirty="0" smtClean="0"/>
              <a:t>A Drupal Module</a:t>
            </a:r>
          </a:p>
          <a:p>
            <a:pPr lvl="1"/>
            <a:r>
              <a:rPr lang="en-AU" sz="1800" dirty="0" smtClean="0"/>
              <a:t>A Client API (library)</a:t>
            </a:r>
          </a:p>
          <a:p>
            <a:pPr lvl="1"/>
            <a:r>
              <a:rPr lang="en-AU" sz="1800" dirty="0" smtClean="0"/>
              <a:t>CR Service (Symfony2)</a:t>
            </a:r>
            <a:endParaRPr lang="en-AU" sz="1800" dirty="0"/>
          </a:p>
          <a:p>
            <a:r>
              <a:rPr lang="en-AU" sz="2000" dirty="0" smtClean="0"/>
              <a:t>Client API is standalone, can work outside of Drupal</a:t>
            </a:r>
          </a:p>
          <a:p>
            <a:r>
              <a:rPr lang="en-AU" sz="2000" dirty="0" smtClean="0"/>
              <a:t>Client uses PSR-0  namespace</a:t>
            </a:r>
          </a:p>
          <a:p>
            <a:r>
              <a:rPr lang="en-AU" sz="2000" dirty="0" smtClean="0"/>
              <a:t>API handles conversion from typed classes to &lt;anything&gt;</a:t>
            </a:r>
          </a:p>
          <a:p>
            <a:pPr lvl="1"/>
            <a:r>
              <a:rPr lang="en-AU" sz="1800" dirty="0" smtClean="0"/>
              <a:t>Referred to as </a:t>
            </a:r>
            <a:r>
              <a:rPr lang="en-AU" sz="1800" dirty="0" err="1" smtClean="0"/>
              <a:t>FieldHandlers</a:t>
            </a:r>
            <a:r>
              <a:rPr lang="en-AU" sz="1800" dirty="0" smtClean="0"/>
              <a:t>, </a:t>
            </a:r>
            <a:r>
              <a:rPr lang="en-AU" sz="1800" dirty="0" err="1" smtClean="0"/>
              <a:t>ObjectTranslator</a:t>
            </a:r>
            <a:endParaRPr lang="en-AU" sz="1800" dirty="0" smtClean="0"/>
          </a:p>
          <a:p>
            <a:r>
              <a:rPr lang="en-AU" sz="2000" dirty="0" smtClean="0"/>
              <a:t>Non-Drupal sites use the Client API</a:t>
            </a:r>
          </a:p>
          <a:p>
            <a:r>
              <a:rPr lang="en-AU" sz="2000" dirty="0" smtClean="0"/>
              <a:t>Suite of Drupal 7 Modules to integrate the two</a:t>
            </a:r>
          </a:p>
        </p:txBody>
      </p:sp>
    </p:spTree>
    <p:extLst>
      <p:ext uri="{BB962C8B-B14F-4D97-AF65-F5344CB8AC3E}">
        <p14:creationId xmlns:p14="http://schemas.microsoft.com/office/powerpoint/2010/main" val="32373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Connecting Drupal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3701008"/>
          </a:xfrm>
        </p:spPr>
        <p:txBody>
          <a:bodyPr>
            <a:normAutofit/>
          </a:bodyPr>
          <a:lstStyle/>
          <a:p>
            <a:r>
              <a:rPr lang="en-AU" sz="2400" dirty="0" smtClean="0"/>
              <a:t>Key Modules:</a:t>
            </a:r>
          </a:p>
          <a:p>
            <a:pPr lvl="1"/>
            <a:r>
              <a:rPr lang="en-AU" sz="2000" dirty="0" smtClean="0"/>
              <a:t>Server Provider / API Wrapper</a:t>
            </a:r>
          </a:p>
          <a:p>
            <a:pPr lvl="1"/>
            <a:r>
              <a:rPr lang="en-AU" sz="2000" dirty="0" smtClean="0"/>
              <a:t>Entity Integration (a Field module)</a:t>
            </a:r>
          </a:p>
          <a:p>
            <a:pPr lvl="1"/>
            <a:r>
              <a:rPr lang="en-AU" sz="2000" dirty="0" smtClean="0"/>
              <a:t>Custom Event Queue processor</a:t>
            </a:r>
          </a:p>
          <a:p>
            <a:pPr lvl="1"/>
            <a:r>
              <a:rPr lang="en-AU" sz="2000" dirty="0" smtClean="0"/>
              <a:t>Existing Search API + </a:t>
            </a:r>
            <a:r>
              <a:rPr lang="en-AU" sz="2000" dirty="0" err="1" smtClean="0"/>
              <a:t>Solr</a:t>
            </a:r>
            <a:r>
              <a:rPr lang="en-AU" sz="2000" dirty="0" smtClean="0"/>
              <a:t> + Sarnia</a:t>
            </a:r>
          </a:p>
          <a:p>
            <a:pPr lvl="1"/>
            <a:r>
              <a:rPr lang="en-AU" sz="2000" dirty="0" smtClean="0"/>
              <a:t>Custom facet filters where required</a:t>
            </a:r>
            <a:endParaRPr lang="en-AU" sz="2400" dirty="0"/>
          </a:p>
          <a:p>
            <a:pPr lvl="1"/>
            <a:endParaRPr lang="en-AU" sz="2400" dirty="0" smtClean="0"/>
          </a:p>
          <a:p>
            <a:endParaRPr lang="en-AU" sz="2400" dirty="0"/>
          </a:p>
          <a:p>
            <a:pPr lvl="1"/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10653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Server Provider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3701008"/>
          </a:xfrm>
        </p:spPr>
        <p:txBody>
          <a:bodyPr>
            <a:normAutofit/>
          </a:bodyPr>
          <a:lstStyle/>
          <a:p>
            <a:r>
              <a:rPr lang="en-AU" sz="2400" dirty="0" smtClean="0"/>
              <a:t>Implements Push/Pull/Delete methods</a:t>
            </a:r>
          </a:p>
          <a:p>
            <a:r>
              <a:rPr lang="en-AU" sz="2400" dirty="0" smtClean="0"/>
              <a:t>Push/Pull a </a:t>
            </a:r>
            <a:r>
              <a:rPr lang="en-AU" sz="2400" dirty="0"/>
              <a:t>D</a:t>
            </a:r>
            <a:r>
              <a:rPr lang="en-AU" sz="2400" dirty="0" smtClean="0"/>
              <a:t>rupal entity object through Client API</a:t>
            </a:r>
          </a:p>
          <a:p>
            <a:r>
              <a:rPr lang="en-AU" sz="2400" dirty="0" smtClean="0"/>
              <a:t>Handles exceptions</a:t>
            </a:r>
          </a:p>
          <a:p>
            <a:r>
              <a:rPr lang="en-AU" sz="2400" dirty="0" smtClean="0"/>
              <a:t>Provides error logging</a:t>
            </a:r>
          </a:p>
          <a:p>
            <a:r>
              <a:rPr lang="en-AU" sz="2400" dirty="0"/>
              <a:t>Uses </a:t>
            </a:r>
            <a:r>
              <a:rPr lang="en-AU" sz="2400" dirty="0" err="1"/>
              <a:t>EntityMetadataWrapper</a:t>
            </a:r>
            <a:r>
              <a:rPr lang="en-AU" sz="2400" dirty="0"/>
              <a:t> setters/getters</a:t>
            </a:r>
          </a:p>
          <a:p>
            <a:pPr marL="0" indent="0">
              <a:buNone/>
            </a:pPr>
            <a:endParaRPr lang="en-AU" sz="2400" dirty="0" smtClean="0"/>
          </a:p>
          <a:p>
            <a:pPr lvl="1"/>
            <a:endParaRPr lang="en-AU" sz="2400" dirty="0" smtClean="0"/>
          </a:p>
          <a:p>
            <a:endParaRPr lang="en-AU" sz="2400" dirty="0"/>
          </a:p>
          <a:p>
            <a:pPr lvl="1"/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30055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Connecting Drupal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3701008"/>
          </a:xfrm>
        </p:spPr>
        <p:txBody>
          <a:bodyPr>
            <a:normAutofit/>
          </a:bodyPr>
          <a:lstStyle/>
          <a:p>
            <a:endParaRPr lang="en-AU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5"/>
            <a:ext cx="8208912" cy="628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4283968" y="1844824"/>
            <a:ext cx="864096" cy="7920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48064" y="1628800"/>
            <a:ext cx="271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From Client API Schema</a:t>
            </a:r>
            <a:endParaRPr lang="en-AU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2195736" y="1772816"/>
            <a:ext cx="2664296" cy="406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H="1">
            <a:off x="2843808" y="764704"/>
            <a:ext cx="129614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83968" y="728700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CR Selector (multi capable)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36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Connecting Drupal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3701008"/>
          </a:xfrm>
        </p:spPr>
        <p:txBody>
          <a:bodyPr>
            <a:normAutofit/>
          </a:bodyPr>
          <a:lstStyle/>
          <a:p>
            <a:endParaRPr lang="en-AU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5"/>
            <a:ext cx="8208912" cy="628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5148064" y="1844824"/>
            <a:ext cx="0" cy="32403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27984" y="836712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Field Handlers to be used</a:t>
            </a:r>
          </a:p>
          <a:p>
            <a:r>
              <a:rPr lang="en-AU" dirty="0" smtClean="0"/>
              <a:t>Mapping CR structure &lt;&gt; Drupal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6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Queue </a:t>
            </a:r>
            <a:r>
              <a:rPr lang="en-AU" dirty="0" smtClean="0"/>
              <a:t>Processor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349079"/>
          </a:xfrm>
        </p:spPr>
        <p:txBody>
          <a:bodyPr>
            <a:normAutofit fontScale="92500" lnSpcReduction="10000"/>
          </a:bodyPr>
          <a:lstStyle/>
          <a:p>
            <a:r>
              <a:rPr lang="en-AU" sz="2400" dirty="0" smtClean="0"/>
              <a:t>Exposes Update/Create/Delete queues for Entities</a:t>
            </a:r>
          </a:p>
          <a:p>
            <a:r>
              <a:rPr lang="en-AU" sz="2400" dirty="0" smtClean="0"/>
              <a:t>Drupal stores changes in its native </a:t>
            </a:r>
            <a:r>
              <a:rPr lang="en-AU" sz="2400" dirty="0" err="1" smtClean="0"/>
              <a:t>DrupalQueue</a:t>
            </a:r>
            <a:r>
              <a:rPr lang="en-AU" sz="2400" dirty="0" smtClean="0"/>
              <a:t> API</a:t>
            </a:r>
          </a:p>
          <a:p>
            <a:r>
              <a:rPr lang="en-AU" sz="2400" dirty="0"/>
              <a:t>Subscribes to CR Event </a:t>
            </a:r>
            <a:r>
              <a:rPr lang="en-AU" sz="2400" dirty="0" smtClean="0"/>
              <a:t>Queue</a:t>
            </a:r>
            <a:endParaRPr lang="en-AU" sz="2400" dirty="0"/>
          </a:p>
          <a:p>
            <a:r>
              <a:rPr lang="en-AU" sz="2400" dirty="0" smtClean="0"/>
              <a:t>Initiates Server Provider push/pull hooks for queues</a:t>
            </a:r>
          </a:p>
          <a:p>
            <a:r>
              <a:rPr lang="en-AU" sz="2400" dirty="0" smtClean="0"/>
              <a:t>4 main queues:</a:t>
            </a:r>
          </a:p>
          <a:p>
            <a:pPr lvl="1"/>
            <a:r>
              <a:rPr lang="en-AU" sz="2000" dirty="0" smtClean="0"/>
              <a:t>Push  (PUT methods)</a:t>
            </a:r>
          </a:p>
          <a:p>
            <a:pPr lvl="1"/>
            <a:r>
              <a:rPr lang="en-AU" sz="2000" dirty="0" smtClean="0"/>
              <a:t>Pull</a:t>
            </a:r>
          </a:p>
          <a:p>
            <a:pPr lvl="1"/>
            <a:r>
              <a:rPr lang="en-AU" sz="2000" dirty="0" smtClean="0"/>
              <a:t>Delete</a:t>
            </a:r>
          </a:p>
          <a:p>
            <a:pPr lvl="1"/>
            <a:r>
              <a:rPr lang="en-AU" sz="2000" dirty="0" smtClean="0"/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21292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709987" cy="2808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549275"/>
            <a:ext cx="4387850" cy="2919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4176713" cy="3148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141663"/>
            <a:ext cx="3519488" cy="2881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Queue Processor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9248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5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Queue Processor - Watchdog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2" y="980728"/>
            <a:ext cx="861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1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Connecting Drupal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39552" y="1484784"/>
            <a:ext cx="914400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Node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301896" y="1484784"/>
            <a:ext cx="1296144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CR Field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516216" y="1457152"/>
            <a:ext cx="1646128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DrupalQueue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9552" y="2492896"/>
            <a:ext cx="1646128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Cron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5030" y="1527146"/>
            <a:ext cx="617477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AU" sz="1600" dirty="0" smtClean="0">
                <a:solidFill>
                  <a:schemeClr val="accent3"/>
                </a:solidFill>
              </a:rPr>
              <a:t>save</a:t>
            </a:r>
            <a:endParaRPr lang="en-AU" sz="1600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1484784"/>
            <a:ext cx="1016625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AU" sz="1600" dirty="0" smtClean="0">
                <a:solidFill>
                  <a:schemeClr val="accent3"/>
                </a:solidFill>
              </a:rPr>
              <a:t>snapshot</a:t>
            </a:r>
            <a:endParaRPr lang="en-AU" sz="1600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5030" y="2420888"/>
            <a:ext cx="753732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AU" sz="1600" dirty="0">
                <a:solidFill>
                  <a:schemeClr val="accent3"/>
                </a:solidFill>
              </a:rPr>
              <a:t>p</a:t>
            </a:r>
            <a:r>
              <a:rPr lang="en-AU" sz="1600" dirty="0" smtClean="0">
                <a:solidFill>
                  <a:schemeClr val="accent3"/>
                </a:solidFill>
              </a:rPr>
              <a:t>ush</a:t>
            </a:r>
          </a:p>
          <a:p>
            <a:r>
              <a:rPr lang="en-AU" sz="1600" dirty="0" smtClean="0">
                <a:solidFill>
                  <a:schemeClr val="accent3"/>
                </a:solidFill>
              </a:rPr>
              <a:t>queue</a:t>
            </a:r>
            <a:endParaRPr lang="en-AU" sz="1600" dirty="0"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301896" y="2348880"/>
            <a:ext cx="1296144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latin typeface="Arial" charset="0"/>
                <a:cs typeface="Arial" charset="0"/>
              </a:rPr>
              <a:t>Server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Wrapper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7149" y="2412177"/>
            <a:ext cx="960519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AU" sz="1600" dirty="0">
                <a:solidFill>
                  <a:schemeClr val="accent3"/>
                </a:solidFill>
              </a:rPr>
              <a:t>c</a:t>
            </a:r>
            <a:r>
              <a:rPr lang="en-AU" sz="1600" dirty="0" smtClean="0">
                <a:solidFill>
                  <a:schemeClr val="accent3"/>
                </a:solidFill>
              </a:rPr>
              <a:t>onverts</a:t>
            </a:r>
          </a:p>
          <a:p>
            <a:r>
              <a:rPr lang="en-AU" sz="1600" dirty="0" smtClean="0">
                <a:solidFill>
                  <a:schemeClr val="accent3"/>
                </a:solidFill>
              </a:rPr>
              <a:t>node</a:t>
            </a:r>
            <a:endParaRPr lang="en-AU" sz="1600" dirty="0">
              <a:solidFill>
                <a:schemeClr val="accent3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2809412" y="1679394"/>
            <a:ext cx="32242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539552" y="2204864"/>
            <a:ext cx="770485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1453952" y="1696423"/>
            <a:ext cx="32242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>
            <a:off x="4501692" y="1679394"/>
            <a:ext cx="32242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>
            <a:off x="6084168" y="1669450"/>
            <a:ext cx="32242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>
            <a:off x="1453952" y="2702705"/>
            <a:ext cx="32242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>
            <a:off x="2809412" y="2677562"/>
            <a:ext cx="32242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>
            <a:off x="4501692" y="2718094"/>
            <a:ext cx="32242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>
            <a:off x="6084168" y="2737071"/>
            <a:ext cx="32242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>
            <a:off x="4067944" y="1865700"/>
            <a:ext cx="1152128" cy="4831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591319" y="2567794"/>
            <a:ext cx="1495922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AU" sz="1600" dirty="0">
                <a:solidFill>
                  <a:schemeClr val="accent3"/>
                </a:solidFill>
              </a:rPr>
              <a:t>p</a:t>
            </a:r>
            <a:r>
              <a:rPr lang="en-AU" sz="1600" dirty="0" smtClean="0">
                <a:solidFill>
                  <a:schemeClr val="accent3"/>
                </a:solidFill>
              </a:rPr>
              <a:t>ushes Object</a:t>
            </a:r>
            <a:endParaRPr lang="en-AU" sz="1600" dirty="0">
              <a:solidFill>
                <a:schemeClr val="accent3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591319" y="3429000"/>
            <a:ext cx="1646128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CR</a:t>
            </a:r>
            <a:r>
              <a:rPr kumimoji="0" lang="en-A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Client </a:t>
            </a:r>
            <a:r>
              <a:rPr kumimoji="0" lang="en-A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Api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7339280" y="3005663"/>
            <a:ext cx="0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flipH="1">
            <a:off x="6118693" y="3645024"/>
            <a:ext cx="28790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23649" y="3459778"/>
            <a:ext cx="947695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AU" sz="1600" dirty="0" err="1">
                <a:solidFill>
                  <a:schemeClr val="accent3"/>
                </a:solidFill>
              </a:rPr>
              <a:t>j</a:t>
            </a:r>
            <a:r>
              <a:rPr lang="en-AU" sz="1600" dirty="0" err="1" smtClean="0">
                <a:solidFill>
                  <a:schemeClr val="accent3"/>
                </a:solidFill>
              </a:rPr>
              <a:t>son</a:t>
            </a:r>
            <a:r>
              <a:rPr lang="en-AU" sz="1600" dirty="0" smtClean="0">
                <a:solidFill>
                  <a:schemeClr val="accent3"/>
                </a:solidFill>
              </a:rPr>
              <a:t> curl</a:t>
            </a:r>
            <a:endParaRPr lang="en-AU" sz="1600" dirty="0">
              <a:solidFill>
                <a:schemeClr val="accent3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347864" y="3275295"/>
            <a:ext cx="1296144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latin typeface="Arial" charset="0"/>
                <a:cs typeface="Arial" charset="0"/>
              </a:rPr>
              <a:t>CR Service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>
            <a:off x="4507488" y="3629055"/>
            <a:ext cx="32983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976883" y="3459778"/>
            <a:ext cx="788999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AU" sz="1600" dirty="0" smtClean="0">
                <a:solidFill>
                  <a:schemeClr val="accent3"/>
                </a:solidFill>
              </a:rPr>
              <a:t>persist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5914" y="3465156"/>
            <a:ext cx="445956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AU" sz="1600" dirty="0" smtClean="0">
                <a:solidFill>
                  <a:schemeClr val="accent3"/>
                </a:solidFill>
              </a:rPr>
              <a:t>fail</a:t>
            </a:r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832656" y="2996952"/>
            <a:ext cx="0" cy="28672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H="1">
            <a:off x="2809412" y="3634433"/>
            <a:ext cx="32196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1447698" y="3634433"/>
            <a:ext cx="32196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885606" y="4314582"/>
            <a:ext cx="992579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AU" sz="1600" b="1" dirty="0" smtClean="0">
                <a:solidFill>
                  <a:schemeClr val="accent3"/>
                </a:solidFill>
              </a:rPr>
              <a:t>success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2367774" y="3897571"/>
            <a:ext cx="0" cy="32351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46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42" grpId="0"/>
      <p:bldP spid="43" grpId="0"/>
      <p:bldP spid="52" grpId="0"/>
      <p:bldP spid="53" grpId="0"/>
      <p:bldP spid="56" grpId="0"/>
      <p:bldP spid="57" grpId="0"/>
      <p:bldP spid="6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7351623" cy="549275"/>
          </a:xfrm>
        </p:spPr>
        <p:txBody>
          <a:bodyPr/>
          <a:lstStyle/>
          <a:p>
            <a:r>
              <a:rPr lang="en-AU" dirty="0" smtClean="0"/>
              <a:t>Simple. Right?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43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6840537" cy="628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6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en-AU" sz="5300" dirty="0" smtClean="0"/>
              <a:t>Questions?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>
                <a:hlinkClick r:id="rId2"/>
              </a:rPr>
              <a:t>tarrant.marshall@sbs.com.au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@</a:t>
            </a:r>
            <a:r>
              <a:rPr lang="en-AU" dirty="0" err="1" smtClean="0"/>
              <a:t>aeriadesign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10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runs our current sites?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Bespoke CMS in </a:t>
            </a:r>
            <a:r>
              <a:rPr lang="en-AU" dirty="0" err="1" smtClean="0"/>
              <a:t>Zend</a:t>
            </a:r>
            <a:endParaRPr lang="en-AU" dirty="0" smtClean="0"/>
          </a:p>
          <a:p>
            <a:r>
              <a:rPr lang="en-AU" dirty="0" smtClean="0"/>
              <a:t>Very messy</a:t>
            </a:r>
            <a:r>
              <a:rPr lang="en-AU" dirty="0"/>
              <a:t> </a:t>
            </a:r>
            <a:r>
              <a:rPr lang="en-AU" dirty="0" smtClean="0"/>
              <a:t>and hard to maintain</a:t>
            </a:r>
          </a:p>
          <a:p>
            <a:r>
              <a:rPr lang="en-AU" dirty="0" smtClean="0"/>
              <a:t>Changes are too time consuming</a:t>
            </a:r>
          </a:p>
          <a:p>
            <a:r>
              <a:rPr lang="en-AU" dirty="0" smtClean="0"/>
              <a:t>Network wide changes – virtually impossible</a:t>
            </a:r>
          </a:p>
          <a:p>
            <a:r>
              <a:rPr lang="en-AU" dirty="0" smtClean="0"/>
              <a:t>No consistent look and feel</a:t>
            </a:r>
          </a:p>
          <a:p>
            <a:r>
              <a:rPr lang="en-AU" dirty="0" smtClean="0"/>
              <a:t>Poor admin/editor experience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236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55" y="2780928"/>
            <a:ext cx="7351623" cy="549275"/>
          </a:xfrm>
        </p:spPr>
        <p:txBody>
          <a:bodyPr/>
          <a:lstStyle/>
          <a:p>
            <a:pPr marL="0" indent="0"/>
            <a:r>
              <a:rPr lang="en-AU" dirty="0"/>
              <a:t>Where’s Drupal in this picture?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86867" y="1599126"/>
            <a:ext cx="39707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86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 goals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Easy to maintain and extend sites</a:t>
            </a:r>
          </a:p>
          <a:p>
            <a:r>
              <a:rPr lang="en-AU" dirty="0" smtClean="0"/>
              <a:t>Better user &amp; editor experience</a:t>
            </a:r>
          </a:p>
          <a:p>
            <a:r>
              <a:rPr lang="en-AU" dirty="0" smtClean="0"/>
              <a:t>Re-purpose content across the network</a:t>
            </a:r>
          </a:p>
          <a:p>
            <a:r>
              <a:rPr lang="en-AU" dirty="0" smtClean="0"/>
              <a:t>Rich meta to find content</a:t>
            </a:r>
          </a:p>
          <a:p>
            <a:r>
              <a:rPr lang="en-AU" dirty="0" smtClean="0"/>
              <a:t>New ways to explore content</a:t>
            </a:r>
          </a:p>
          <a:p>
            <a:r>
              <a:rPr lang="en-AU" dirty="0" smtClean="0"/>
              <a:t>Multi-device compatible</a:t>
            </a:r>
          </a:p>
          <a:p>
            <a:r>
              <a:rPr lang="en-AU" dirty="0" smtClean="0"/>
              <a:t>Use more open source standards &amp; apps</a:t>
            </a:r>
            <a:endParaRPr lang="en-AU" dirty="0"/>
          </a:p>
          <a:p>
            <a:r>
              <a:rPr lang="en-AU" dirty="0" smtClean="0"/>
              <a:t>Most of all – Modular and De-coupled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50907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 goals explored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Many products evaluated – Drupal chosen</a:t>
            </a:r>
          </a:p>
          <a:p>
            <a:r>
              <a:rPr lang="en-AU" dirty="0" smtClean="0"/>
              <a:t>One Drupal site? </a:t>
            </a:r>
            <a:r>
              <a:rPr lang="en-AU" b="1" dirty="0" smtClean="0"/>
              <a:t>No</a:t>
            </a:r>
          </a:p>
          <a:p>
            <a:pPr lvl="1"/>
            <a:r>
              <a:rPr lang="en-AU" i="1" dirty="0" smtClean="0"/>
              <a:t>Too big of a site &amp; high risk</a:t>
            </a:r>
          </a:p>
          <a:p>
            <a:pPr lvl="1"/>
            <a:r>
              <a:rPr lang="en-AU" i="1" dirty="0" smtClean="0"/>
              <a:t>Not de-coupled</a:t>
            </a:r>
          </a:p>
          <a:p>
            <a:r>
              <a:rPr lang="en-AU" dirty="0" smtClean="0"/>
              <a:t>Drupal multi-site? </a:t>
            </a:r>
            <a:r>
              <a:rPr lang="en-AU" b="1" dirty="0" smtClean="0"/>
              <a:t>Yes</a:t>
            </a:r>
          </a:p>
          <a:p>
            <a:pPr lvl="1"/>
            <a:r>
              <a:rPr lang="en-AU" i="1" dirty="0" smtClean="0"/>
              <a:t>Shared code? Install profile?</a:t>
            </a:r>
          </a:p>
          <a:p>
            <a:r>
              <a:rPr lang="en-AU" dirty="0" smtClean="0"/>
              <a:t>Evaluated existing multi-site methods</a:t>
            </a:r>
          </a:p>
          <a:p>
            <a:pPr lvl="1"/>
            <a:r>
              <a:rPr lang="en-AU" i="1" dirty="0" smtClean="0"/>
              <a:t>Nothing matched what we needed</a:t>
            </a:r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75897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 goals explored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We discovered we need two parts, not just one:</a:t>
            </a:r>
          </a:p>
          <a:p>
            <a:endParaRPr lang="en-AU" dirty="0" smtClean="0"/>
          </a:p>
          <a:p>
            <a:r>
              <a:rPr lang="en-AU" dirty="0" smtClean="0"/>
              <a:t>A website ‘base platform’</a:t>
            </a:r>
          </a:p>
          <a:p>
            <a:r>
              <a:rPr lang="en-AU" dirty="0" smtClean="0"/>
              <a:t>	</a:t>
            </a:r>
            <a:r>
              <a:rPr lang="en-AU" b="1" dirty="0" smtClean="0"/>
              <a:t>Drupal</a:t>
            </a:r>
          </a:p>
          <a:p>
            <a:r>
              <a:rPr lang="en-AU" dirty="0" smtClean="0"/>
              <a:t>A common Content Repository (CR)</a:t>
            </a:r>
          </a:p>
          <a:p>
            <a:r>
              <a:rPr lang="en-AU" b="1" dirty="0"/>
              <a:t>	</a:t>
            </a:r>
            <a:r>
              <a:rPr lang="en-AU" b="1" dirty="0" smtClean="0"/>
              <a:t>? ? ?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7442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BS PowerPoint CORPORATE EXTENDED GREEN">
  <a:themeElements>
    <a:clrScheme name="SBS_PowerPoint_green">
      <a:dk1>
        <a:srgbClr val="887E6E"/>
      </a:dk1>
      <a:lt1>
        <a:srgbClr val="FFFFFF"/>
      </a:lt1>
      <a:dk2>
        <a:srgbClr val="000000"/>
      </a:dk2>
      <a:lt2>
        <a:srgbClr val="FFFFFF"/>
      </a:lt2>
      <a:accent1>
        <a:srgbClr val="A2B000"/>
      </a:accent1>
      <a:accent2>
        <a:srgbClr val="CFD77A"/>
      </a:accent2>
      <a:accent3>
        <a:srgbClr val="51871F"/>
      </a:accent3>
      <a:accent4>
        <a:srgbClr val="9EC084"/>
      </a:accent4>
      <a:accent5>
        <a:srgbClr val="2F6C00"/>
      </a:accent5>
      <a:accent6>
        <a:srgbClr val="887E6E"/>
      </a:accent6>
      <a:hlink>
        <a:srgbClr val="887E6E"/>
      </a:hlink>
      <a:folHlink>
        <a:srgbClr val="887E6E"/>
      </a:folHlink>
    </a:clrScheme>
    <a:fontScheme name="5_SBS_PowerPoint_ora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5_SBS_PowerPoint_orange 1">
        <a:dk1>
          <a:srgbClr val="646464"/>
        </a:dk1>
        <a:lt1>
          <a:srgbClr val="FFFFFF"/>
        </a:lt1>
        <a:dk2>
          <a:srgbClr val="C5F5FF"/>
        </a:dk2>
        <a:lt2>
          <a:srgbClr val="0076C0"/>
        </a:lt2>
        <a:accent1>
          <a:srgbClr val="00BCE4"/>
        </a:accent1>
        <a:accent2>
          <a:srgbClr val="0A91AC"/>
        </a:accent2>
        <a:accent3>
          <a:srgbClr val="FFFFFF"/>
        </a:accent3>
        <a:accent4>
          <a:srgbClr val="545454"/>
        </a:accent4>
        <a:accent5>
          <a:srgbClr val="AADAEF"/>
        </a:accent5>
        <a:accent6>
          <a:srgbClr val="08839B"/>
        </a:accent6>
        <a:hlink>
          <a:srgbClr val="A4C8DE"/>
        </a:hlink>
        <a:folHlink>
          <a:srgbClr val="008BE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SBS PowerPoint CORPORATE EXTENDED BLUE with Drupal</Template>
  <TotalTime>565</TotalTime>
  <Words>1626</Words>
  <Application>Microsoft Office PowerPoint</Application>
  <PresentationFormat>On-screen Show (4:3)</PresentationFormat>
  <Paragraphs>430</Paragraphs>
  <Slides>45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SBS PowerPoint CORPORATE EXTENDED GREEN</vt:lpstr>
      <vt:lpstr>Visio</vt:lpstr>
      <vt:lpstr>Sharing Content Between Sites</vt:lpstr>
      <vt:lpstr>Who are SBS?</vt:lpstr>
      <vt:lpstr>SBS Online presence</vt:lpstr>
      <vt:lpstr>PowerPoint Presentation</vt:lpstr>
      <vt:lpstr>What runs our current sites?</vt:lpstr>
      <vt:lpstr>Where’s Drupal in this picture?</vt:lpstr>
      <vt:lpstr>Our goals</vt:lpstr>
      <vt:lpstr>Our goals explored</vt:lpstr>
      <vt:lpstr>Our goals explored</vt:lpstr>
      <vt:lpstr>Exploring Standards</vt:lpstr>
      <vt:lpstr>Exploring the Content Repository</vt:lpstr>
      <vt:lpstr>Exploring Standards</vt:lpstr>
      <vt:lpstr>Content Repository</vt:lpstr>
      <vt:lpstr>Here’s how we did it</vt:lpstr>
      <vt:lpstr>PowerPoint Presentation</vt:lpstr>
      <vt:lpstr>Content Repository</vt:lpstr>
      <vt:lpstr>Why Doctrine MongoDB ODM?</vt:lpstr>
      <vt:lpstr>Content Repository</vt:lpstr>
      <vt:lpstr>Content Repository</vt:lpstr>
      <vt:lpstr>Content Repository</vt:lpstr>
      <vt:lpstr>Content Types</vt:lpstr>
      <vt:lpstr>Glance at what we have now</vt:lpstr>
      <vt:lpstr>Why JSON?</vt:lpstr>
      <vt:lpstr>JSON Service Example</vt:lpstr>
      <vt:lpstr>JSON Service Example</vt:lpstr>
      <vt:lpstr>Messaging Queue</vt:lpstr>
      <vt:lpstr>Messaging Queue</vt:lpstr>
      <vt:lpstr>Messaging Queue</vt:lpstr>
      <vt:lpstr>Messaging Queue</vt:lpstr>
      <vt:lpstr>Taxonomy</vt:lpstr>
      <vt:lpstr>Taxonomy</vt:lpstr>
      <vt:lpstr>CR Search</vt:lpstr>
      <vt:lpstr>Drupal Install</vt:lpstr>
      <vt:lpstr>Connecting Drupal</vt:lpstr>
      <vt:lpstr>Connecting Drupal</vt:lpstr>
      <vt:lpstr>Server Provider</vt:lpstr>
      <vt:lpstr>Connecting Drupal</vt:lpstr>
      <vt:lpstr>Connecting Drupal</vt:lpstr>
      <vt:lpstr>Queue Processor</vt:lpstr>
      <vt:lpstr>Queue Processor</vt:lpstr>
      <vt:lpstr>Queue Processor - Watchdog</vt:lpstr>
      <vt:lpstr>Connecting Drupal</vt:lpstr>
      <vt:lpstr>Simple. Right?</vt:lpstr>
      <vt:lpstr>PowerPoint Presentation</vt:lpstr>
      <vt:lpstr>Questions?  tarrant.marshall@sbs.com.au @aeriadesign</vt:lpstr>
    </vt:vector>
  </TitlesOfParts>
  <Company>Aeria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Tarrant Marshall</dc:creator>
  <cp:lastModifiedBy>Tarrant Marshall</cp:lastModifiedBy>
  <cp:revision>98</cp:revision>
  <dcterms:created xsi:type="dcterms:W3CDTF">2013-01-02T23:02:31Z</dcterms:created>
  <dcterms:modified xsi:type="dcterms:W3CDTF">2013-02-06T09:46:47Z</dcterms:modified>
</cp:coreProperties>
</file>